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6" r:id="rId10"/>
    <p:sldId id="265" r:id="rId11"/>
  </p:sldIdLst>
  <p:sldSz cx="18288000" cy="10287000"/>
  <p:notesSz cx="6858000" cy="9144000"/>
  <p:embeddedFontLst>
    <p:embeddedFont>
      <p:font typeface="Loubag Medium" panose="020B0604020202020204" charset="0"/>
      <p:regular r:id="rId12"/>
    </p:embeddedFont>
    <p:embeddedFont>
      <p:font typeface="Loubag Ultra-Bold" panose="020B0604020202020204" charset="0"/>
      <p:regular r:id="rId13"/>
    </p:embeddedFont>
    <p:embeddedFont>
      <p:font typeface="Old Standard" panose="020B0604020202020204" charset="0"/>
      <p:regular r:id="rId14"/>
    </p:embeddedFont>
    <p:embeddedFont>
      <p:font typeface="Old Standard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435" y="-2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6.png"/><Relationship Id="rId5" Type="http://schemas.openxmlformats.org/officeDocument/2006/relationships/image" Target="../media/image13.svg"/><Relationship Id="rId10" Type="http://schemas.openxmlformats.org/officeDocument/2006/relationships/image" Target="../media/image5.png"/><Relationship Id="rId4" Type="http://schemas.openxmlformats.org/officeDocument/2006/relationships/image" Target="../media/image12.pn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6.png"/><Relationship Id="rId5" Type="http://schemas.openxmlformats.org/officeDocument/2006/relationships/image" Target="../media/image13.svg"/><Relationship Id="rId10" Type="http://schemas.openxmlformats.org/officeDocument/2006/relationships/image" Target="../media/image5.png"/><Relationship Id="rId4" Type="http://schemas.openxmlformats.org/officeDocument/2006/relationships/image" Target="../media/image12.png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53" b="-6353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-10351652" flipH="1">
            <a:off x="-757014" y="2552129"/>
            <a:ext cx="12145959" cy="3527848"/>
          </a:xfrm>
          <a:custGeom>
            <a:avLst/>
            <a:gdLst/>
            <a:ahLst/>
            <a:cxnLst/>
            <a:rect l="l" t="t" r="r" b="b"/>
            <a:pathLst>
              <a:path w="12145959" h="3527848">
                <a:moveTo>
                  <a:pt x="12145959" y="0"/>
                </a:moveTo>
                <a:lnTo>
                  <a:pt x="0" y="0"/>
                </a:lnTo>
                <a:lnTo>
                  <a:pt x="0" y="3527848"/>
                </a:lnTo>
                <a:lnTo>
                  <a:pt x="12145959" y="3527848"/>
                </a:lnTo>
                <a:lnTo>
                  <a:pt x="12145959" y="0"/>
                </a:lnTo>
                <a:close/>
              </a:path>
            </a:pathLst>
          </a:custGeom>
          <a:blipFill>
            <a:blip r:embed="rId3"/>
            <a:stretch>
              <a:fillRect t="-9667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rot="-10505627" flipH="1">
            <a:off x="8004704" y="3029096"/>
            <a:ext cx="13067093" cy="3795396"/>
          </a:xfrm>
          <a:custGeom>
            <a:avLst/>
            <a:gdLst/>
            <a:ahLst/>
            <a:cxnLst/>
            <a:rect l="l" t="t" r="r" b="b"/>
            <a:pathLst>
              <a:path w="13067093" h="3795396">
                <a:moveTo>
                  <a:pt x="13067093" y="0"/>
                </a:moveTo>
                <a:lnTo>
                  <a:pt x="0" y="0"/>
                </a:lnTo>
                <a:lnTo>
                  <a:pt x="0" y="3795396"/>
                </a:lnTo>
                <a:lnTo>
                  <a:pt x="13067093" y="3795396"/>
                </a:lnTo>
                <a:lnTo>
                  <a:pt x="13067093" y="0"/>
                </a:lnTo>
                <a:close/>
              </a:path>
            </a:pathLst>
          </a:custGeom>
          <a:blipFill>
            <a:blip r:embed="rId3"/>
            <a:stretch>
              <a:fillRect t="-9667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 rot="-10351652" flipH="1">
            <a:off x="-1290545" y="713344"/>
            <a:ext cx="12145959" cy="3527848"/>
          </a:xfrm>
          <a:custGeom>
            <a:avLst/>
            <a:gdLst/>
            <a:ahLst/>
            <a:cxnLst/>
            <a:rect l="l" t="t" r="r" b="b"/>
            <a:pathLst>
              <a:path w="12145959" h="3527848">
                <a:moveTo>
                  <a:pt x="12145959" y="0"/>
                </a:moveTo>
                <a:lnTo>
                  <a:pt x="0" y="0"/>
                </a:lnTo>
                <a:lnTo>
                  <a:pt x="0" y="3527848"/>
                </a:lnTo>
                <a:lnTo>
                  <a:pt x="12145959" y="3527848"/>
                </a:lnTo>
                <a:lnTo>
                  <a:pt x="12145959" y="0"/>
                </a:lnTo>
                <a:close/>
              </a:path>
            </a:pathLst>
          </a:custGeom>
          <a:blipFill>
            <a:blip r:embed="rId3"/>
            <a:stretch>
              <a:fillRect t="-9667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 rot="-10351652" flipH="1">
            <a:off x="7054681" y="150141"/>
            <a:ext cx="12145959" cy="3527848"/>
          </a:xfrm>
          <a:custGeom>
            <a:avLst/>
            <a:gdLst/>
            <a:ahLst/>
            <a:cxnLst/>
            <a:rect l="l" t="t" r="r" b="b"/>
            <a:pathLst>
              <a:path w="12145959" h="3527848">
                <a:moveTo>
                  <a:pt x="12145959" y="0"/>
                </a:moveTo>
                <a:lnTo>
                  <a:pt x="0" y="0"/>
                </a:lnTo>
                <a:lnTo>
                  <a:pt x="0" y="3527849"/>
                </a:lnTo>
                <a:lnTo>
                  <a:pt x="12145959" y="3527849"/>
                </a:lnTo>
                <a:lnTo>
                  <a:pt x="12145959" y="0"/>
                </a:lnTo>
                <a:close/>
              </a:path>
            </a:pathLst>
          </a:custGeom>
          <a:blipFill>
            <a:blip r:embed="rId3"/>
            <a:stretch>
              <a:fillRect t="-9667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 rot="622815" flipH="1">
            <a:off x="-716405" y="6208862"/>
            <a:ext cx="12145959" cy="3527848"/>
          </a:xfrm>
          <a:custGeom>
            <a:avLst/>
            <a:gdLst/>
            <a:ahLst/>
            <a:cxnLst/>
            <a:rect l="l" t="t" r="r" b="b"/>
            <a:pathLst>
              <a:path w="12145959" h="3527848">
                <a:moveTo>
                  <a:pt x="12145959" y="0"/>
                </a:moveTo>
                <a:lnTo>
                  <a:pt x="0" y="0"/>
                </a:lnTo>
                <a:lnTo>
                  <a:pt x="0" y="3527849"/>
                </a:lnTo>
                <a:lnTo>
                  <a:pt x="12145959" y="3527849"/>
                </a:lnTo>
                <a:lnTo>
                  <a:pt x="12145959" y="0"/>
                </a:lnTo>
                <a:close/>
              </a:path>
            </a:pathLst>
          </a:custGeom>
          <a:blipFill>
            <a:blip r:embed="rId3"/>
            <a:stretch>
              <a:fillRect t="-9667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 rot="622815" flipH="1">
            <a:off x="7270135" y="6300660"/>
            <a:ext cx="12145959" cy="3527848"/>
          </a:xfrm>
          <a:custGeom>
            <a:avLst/>
            <a:gdLst/>
            <a:ahLst/>
            <a:cxnLst/>
            <a:rect l="l" t="t" r="r" b="b"/>
            <a:pathLst>
              <a:path w="12145959" h="3527848">
                <a:moveTo>
                  <a:pt x="12145958" y="0"/>
                </a:moveTo>
                <a:lnTo>
                  <a:pt x="0" y="0"/>
                </a:lnTo>
                <a:lnTo>
                  <a:pt x="0" y="3527848"/>
                </a:lnTo>
                <a:lnTo>
                  <a:pt x="12145958" y="3527848"/>
                </a:lnTo>
                <a:lnTo>
                  <a:pt x="12145958" y="0"/>
                </a:lnTo>
                <a:close/>
              </a:path>
            </a:pathLst>
          </a:custGeom>
          <a:blipFill>
            <a:blip r:embed="rId3"/>
            <a:stretch>
              <a:fillRect t="-96674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9" name="Group 9"/>
          <p:cNvGrpSpPr/>
          <p:nvPr/>
        </p:nvGrpSpPr>
        <p:grpSpPr>
          <a:xfrm>
            <a:off x="3422540" y="2256199"/>
            <a:ext cx="11442919" cy="5868918"/>
            <a:chOff x="0" y="0"/>
            <a:chExt cx="4842930" cy="24838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42930" cy="2483873"/>
            </a:xfrm>
            <a:custGeom>
              <a:avLst/>
              <a:gdLst/>
              <a:ahLst/>
              <a:cxnLst/>
              <a:rect l="l" t="t" r="r" b="b"/>
              <a:pathLst>
                <a:path w="4842930" h="2483873">
                  <a:moveTo>
                    <a:pt x="9472" y="0"/>
                  </a:moveTo>
                  <a:lnTo>
                    <a:pt x="4833458" y="0"/>
                  </a:lnTo>
                  <a:cubicBezTo>
                    <a:pt x="4835971" y="0"/>
                    <a:pt x="4838380" y="998"/>
                    <a:pt x="4840156" y="2774"/>
                  </a:cubicBezTo>
                  <a:cubicBezTo>
                    <a:pt x="4841932" y="4551"/>
                    <a:pt x="4842930" y="6960"/>
                    <a:pt x="4842930" y="9472"/>
                  </a:cubicBezTo>
                  <a:lnTo>
                    <a:pt x="4842930" y="2474401"/>
                  </a:lnTo>
                  <a:cubicBezTo>
                    <a:pt x="4842930" y="2476913"/>
                    <a:pt x="4841932" y="2479323"/>
                    <a:pt x="4840156" y="2481099"/>
                  </a:cubicBezTo>
                  <a:cubicBezTo>
                    <a:pt x="4838380" y="2482875"/>
                    <a:pt x="4835971" y="2483873"/>
                    <a:pt x="4833458" y="2483873"/>
                  </a:cubicBezTo>
                  <a:lnTo>
                    <a:pt x="9472" y="2483873"/>
                  </a:lnTo>
                  <a:cubicBezTo>
                    <a:pt x="6960" y="2483873"/>
                    <a:pt x="4551" y="2482875"/>
                    <a:pt x="2774" y="2481099"/>
                  </a:cubicBezTo>
                  <a:cubicBezTo>
                    <a:pt x="998" y="2479323"/>
                    <a:pt x="0" y="2476913"/>
                    <a:pt x="0" y="2474401"/>
                  </a:cubicBezTo>
                  <a:lnTo>
                    <a:pt x="0" y="9472"/>
                  </a:lnTo>
                  <a:cubicBezTo>
                    <a:pt x="0" y="6960"/>
                    <a:pt x="998" y="4551"/>
                    <a:pt x="2774" y="2774"/>
                  </a:cubicBezTo>
                  <a:cubicBezTo>
                    <a:pt x="4551" y="998"/>
                    <a:pt x="6960" y="0"/>
                    <a:pt x="9472" y="0"/>
                  </a:cubicBezTo>
                  <a:close/>
                </a:path>
              </a:pathLst>
            </a:custGeom>
            <a:solidFill>
              <a:srgbClr val="F5EDD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4842930" cy="2560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2018197" flipH="1">
            <a:off x="7916882" y="-1906464"/>
            <a:ext cx="14100050" cy="4095423"/>
          </a:xfrm>
          <a:custGeom>
            <a:avLst/>
            <a:gdLst/>
            <a:ahLst/>
            <a:cxnLst/>
            <a:rect l="l" t="t" r="r" b="b"/>
            <a:pathLst>
              <a:path w="14100050" h="4095423">
                <a:moveTo>
                  <a:pt x="14100050" y="0"/>
                </a:moveTo>
                <a:lnTo>
                  <a:pt x="0" y="0"/>
                </a:lnTo>
                <a:lnTo>
                  <a:pt x="0" y="4095423"/>
                </a:lnTo>
                <a:lnTo>
                  <a:pt x="14100050" y="4095423"/>
                </a:lnTo>
                <a:lnTo>
                  <a:pt x="14100050" y="0"/>
                </a:lnTo>
                <a:close/>
              </a:path>
            </a:pathLst>
          </a:custGeom>
          <a:blipFill>
            <a:blip r:embed="rId3"/>
            <a:stretch>
              <a:fillRect t="-9667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 rot="-10356563">
            <a:off x="-5656478" y="7615286"/>
            <a:ext cx="15146343" cy="4399323"/>
          </a:xfrm>
          <a:custGeom>
            <a:avLst/>
            <a:gdLst/>
            <a:ahLst/>
            <a:cxnLst/>
            <a:rect l="l" t="t" r="r" b="b"/>
            <a:pathLst>
              <a:path w="15146343" h="4399323">
                <a:moveTo>
                  <a:pt x="0" y="0"/>
                </a:moveTo>
                <a:lnTo>
                  <a:pt x="15146343" y="0"/>
                </a:lnTo>
                <a:lnTo>
                  <a:pt x="15146343" y="4399323"/>
                </a:lnTo>
                <a:lnTo>
                  <a:pt x="0" y="43993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667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Freeform 14"/>
          <p:cNvSpPr/>
          <p:nvPr/>
        </p:nvSpPr>
        <p:spPr>
          <a:xfrm flipV="1">
            <a:off x="2821048" y="1914066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0" y="563202"/>
                </a:moveTo>
                <a:lnTo>
                  <a:pt x="5071053" y="563202"/>
                </a:lnTo>
                <a:lnTo>
                  <a:pt x="5071053" y="0"/>
                </a:lnTo>
                <a:lnTo>
                  <a:pt x="0" y="0"/>
                </a:lnTo>
                <a:lnTo>
                  <a:pt x="0" y="563202"/>
                </a:lnTo>
                <a:close/>
              </a:path>
            </a:pathLst>
          </a:custGeom>
          <a:blipFill>
            <a:blip r:embed="rId4"/>
            <a:stretch>
              <a:fillRect t="-120966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5" name="Freeform 15"/>
          <p:cNvSpPr/>
          <p:nvPr/>
        </p:nvSpPr>
        <p:spPr>
          <a:xfrm flipH="1" flipV="1">
            <a:off x="6029620" y="1914066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5071053" y="563202"/>
                </a:moveTo>
                <a:lnTo>
                  <a:pt x="0" y="563202"/>
                </a:lnTo>
                <a:lnTo>
                  <a:pt x="0" y="0"/>
                </a:lnTo>
                <a:lnTo>
                  <a:pt x="5071053" y="0"/>
                </a:lnTo>
                <a:lnTo>
                  <a:pt x="5071053" y="563202"/>
                </a:lnTo>
                <a:close/>
              </a:path>
            </a:pathLst>
          </a:custGeom>
          <a:blipFill>
            <a:blip r:embed="rId4"/>
            <a:stretch>
              <a:fillRect t="-120966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6" name="Freeform 16"/>
          <p:cNvSpPr/>
          <p:nvPr/>
        </p:nvSpPr>
        <p:spPr>
          <a:xfrm rot="-5400000" flipH="1" flipV="1">
            <a:off x="746213" y="4037658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5071054" y="563203"/>
                </a:moveTo>
                <a:lnTo>
                  <a:pt x="0" y="563203"/>
                </a:lnTo>
                <a:lnTo>
                  <a:pt x="0" y="0"/>
                </a:lnTo>
                <a:lnTo>
                  <a:pt x="5071054" y="0"/>
                </a:lnTo>
                <a:lnTo>
                  <a:pt x="5071054" y="563203"/>
                </a:lnTo>
                <a:close/>
              </a:path>
            </a:pathLst>
          </a:custGeom>
          <a:blipFill>
            <a:blip r:embed="rId4"/>
            <a:stretch>
              <a:fillRect t="-120966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Freeform 17"/>
          <p:cNvSpPr/>
          <p:nvPr/>
        </p:nvSpPr>
        <p:spPr>
          <a:xfrm rot="-10800000" flipV="1">
            <a:off x="10395899" y="7782983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0" y="563203"/>
                </a:moveTo>
                <a:lnTo>
                  <a:pt x="5071053" y="563203"/>
                </a:lnTo>
                <a:lnTo>
                  <a:pt x="5071053" y="0"/>
                </a:lnTo>
                <a:lnTo>
                  <a:pt x="0" y="0"/>
                </a:lnTo>
                <a:lnTo>
                  <a:pt x="0" y="563203"/>
                </a:lnTo>
                <a:close/>
              </a:path>
            </a:pathLst>
          </a:custGeom>
          <a:blipFill>
            <a:blip r:embed="rId4"/>
            <a:stretch>
              <a:fillRect t="-120966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8" name="Freeform 18"/>
          <p:cNvSpPr/>
          <p:nvPr/>
        </p:nvSpPr>
        <p:spPr>
          <a:xfrm rot="-10800000" flipH="1" flipV="1">
            <a:off x="7187327" y="7782983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5071053" y="563203"/>
                </a:moveTo>
                <a:lnTo>
                  <a:pt x="0" y="563203"/>
                </a:lnTo>
                <a:lnTo>
                  <a:pt x="0" y="0"/>
                </a:lnTo>
                <a:lnTo>
                  <a:pt x="5071053" y="0"/>
                </a:lnTo>
                <a:lnTo>
                  <a:pt x="5071053" y="563203"/>
                </a:lnTo>
                <a:close/>
              </a:path>
            </a:pathLst>
          </a:custGeom>
          <a:blipFill>
            <a:blip r:embed="rId4"/>
            <a:stretch>
              <a:fillRect t="-120966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9" name="Freeform 19"/>
          <p:cNvSpPr/>
          <p:nvPr/>
        </p:nvSpPr>
        <p:spPr>
          <a:xfrm rot="-10800000" flipV="1">
            <a:off x="3000139" y="7782983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0" y="563203"/>
                </a:moveTo>
                <a:lnTo>
                  <a:pt x="5071053" y="563203"/>
                </a:lnTo>
                <a:lnTo>
                  <a:pt x="5071053" y="0"/>
                </a:lnTo>
                <a:lnTo>
                  <a:pt x="0" y="0"/>
                </a:lnTo>
                <a:lnTo>
                  <a:pt x="0" y="563203"/>
                </a:lnTo>
                <a:close/>
              </a:path>
            </a:pathLst>
          </a:custGeom>
          <a:blipFill>
            <a:blip r:embed="rId4"/>
            <a:stretch>
              <a:fillRect t="-120966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0" name="Freeform 20"/>
          <p:cNvSpPr/>
          <p:nvPr/>
        </p:nvSpPr>
        <p:spPr>
          <a:xfrm rot="-5400000" flipV="1">
            <a:off x="746213" y="5686139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0" y="563203"/>
                </a:moveTo>
                <a:lnTo>
                  <a:pt x="5071054" y="563203"/>
                </a:lnTo>
                <a:lnTo>
                  <a:pt x="5071054" y="0"/>
                </a:lnTo>
                <a:lnTo>
                  <a:pt x="0" y="0"/>
                </a:lnTo>
                <a:lnTo>
                  <a:pt x="0" y="563203"/>
                </a:lnTo>
                <a:close/>
              </a:path>
            </a:pathLst>
          </a:custGeom>
          <a:blipFill>
            <a:blip r:embed="rId4"/>
            <a:stretch>
              <a:fillRect t="-120966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1" name="Freeform 21"/>
          <p:cNvSpPr/>
          <p:nvPr/>
        </p:nvSpPr>
        <p:spPr>
          <a:xfrm flipV="1">
            <a:off x="10216808" y="1914066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0" y="563202"/>
                </a:moveTo>
                <a:lnTo>
                  <a:pt x="5071053" y="563202"/>
                </a:lnTo>
                <a:lnTo>
                  <a:pt x="5071053" y="0"/>
                </a:lnTo>
                <a:lnTo>
                  <a:pt x="0" y="0"/>
                </a:lnTo>
                <a:lnTo>
                  <a:pt x="0" y="563202"/>
                </a:lnTo>
                <a:close/>
              </a:path>
            </a:pathLst>
          </a:custGeom>
          <a:blipFill>
            <a:blip r:embed="rId4"/>
            <a:stretch>
              <a:fillRect t="-120966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2" name="Freeform 22"/>
          <p:cNvSpPr/>
          <p:nvPr/>
        </p:nvSpPr>
        <p:spPr>
          <a:xfrm rot="-5400000" flipH="1">
            <a:off x="12470733" y="4037658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5071054" y="0"/>
                </a:moveTo>
                <a:lnTo>
                  <a:pt x="0" y="0"/>
                </a:lnTo>
                <a:lnTo>
                  <a:pt x="0" y="563203"/>
                </a:lnTo>
                <a:lnTo>
                  <a:pt x="5071054" y="563203"/>
                </a:lnTo>
                <a:lnTo>
                  <a:pt x="5071054" y="0"/>
                </a:lnTo>
                <a:close/>
              </a:path>
            </a:pathLst>
          </a:custGeom>
          <a:blipFill>
            <a:blip r:embed="rId4"/>
            <a:stretch>
              <a:fillRect t="-120966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3" name="Freeform 23"/>
          <p:cNvSpPr/>
          <p:nvPr/>
        </p:nvSpPr>
        <p:spPr>
          <a:xfrm rot="-5400000">
            <a:off x="12470733" y="5686139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0" y="0"/>
                </a:moveTo>
                <a:lnTo>
                  <a:pt x="5071054" y="0"/>
                </a:lnTo>
                <a:lnTo>
                  <a:pt x="5071054" y="563203"/>
                </a:lnTo>
                <a:lnTo>
                  <a:pt x="0" y="5632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20966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4" name="Freeform 24"/>
          <p:cNvSpPr/>
          <p:nvPr/>
        </p:nvSpPr>
        <p:spPr>
          <a:xfrm flipH="1">
            <a:off x="1028700" y="5751282"/>
            <a:ext cx="2379378" cy="2902297"/>
          </a:xfrm>
          <a:custGeom>
            <a:avLst/>
            <a:gdLst/>
            <a:ahLst/>
            <a:cxnLst/>
            <a:rect l="l" t="t" r="r" b="b"/>
            <a:pathLst>
              <a:path w="2379378" h="2902297">
                <a:moveTo>
                  <a:pt x="2379378" y="0"/>
                </a:moveTo>
                <a:lnTo>
                  <a:pt x="0" y="0"/>
                </a:lnTo>
                <a:lnTo>
                  <a:pt x="0" y="2902297"/>
                </a:lnTo>
                <a:lnTo>
                  <a:pt x="2379378" y="2902297"/>
                </a:lnTo>
                <a:lnTo>
                  <a:pt x="2379378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5" name="Freeform 25"/>
          <p:cNvSpPr/>
          <p:nvPr/>
        </p:nvSpPr>
        <p:spPr>
          <a:xfrm>
            <a:off x="1577300" y="7718733"/>
            <a:ext cx="4175096" cy="1539567"/>
          </a:xfrm>
          <a:custGeom>
            <a:avLst/>
            <a:gdLst/>
            <a:ahLst/>
            <a:cxnLst/>
            <a:rect l="l" t="t" r="r" b="b"/>
            <a:pathLst>
              <a:path w="4175096" h="1539567">
                <a:moveTo>
                  <a:pt x="0" y="0"/>
                </a:moveTo>
                <a:lnTo>
                  <a:pt x="4175095" y="0"/>
                </a:lnTo>
                <a:lnTo>
                  <a:pt x="4175095" y="1539567"/>
                </a:lnTo>
                <a:lnTo>
                  <a:pt x="0" y="15395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6" name="Freeform 26"/>
          <p:cNvSpPr/>
          <p:nvPr/>
        </p:nvSpPr>
        <p:spPr>
          <a:xfrm rot="-486232">
            <a:off x="12906895" y="652701"/>
            <a:ext cx="2183882" cy="1618802"/>
          </a:xfrm>
          <a:custGeom>
            <a:avLst/>
            <a:gdLst/>
            <a:ahLst/>
            <a:cxnLst/>
            <a:rect l="l" t="t" r="r" b="b"/>
            <a:pathLst>
              <a:path w="2183882" h="1618802">
                <a:moveTo>
                  <a:pt x="0" y="0"/>
                </a:moveTo>
                <a:lnTo>
                  <a:pt x="2183882" y="0"/>
                </a:lnTo>
                <a:lnTo>
                  <a:pt x="2183882" y="1618803"/>
                </a:lnTo>
                <a:lnTo>
                  <a:pt x="0" y="16188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7" name="Freeform 27"/>
          <p:cNvSpPr/>
          <p:nvPr/>
        </p:nvSpPr>
        <p:spPr>
          <a:xfrm rot="696389">
            <a:off x="14395488" y="1566566"/>
            <a:ext cx="2183882" cy="1618802"/>
          </a:xfrm>
          <a:custGeom>
            <a:avLst/>
            <a:gdLst/>
            <a:ahLst/>
            <a:cxnLst/>
            <a:rect l="l" t="t" r="r" b="b"/>
            <a:pathLst>
              <a:path w="2183882" h="1618802">
                <a:moveTo>
                  <a:pt x="0" y="0"/>
                </a:moveTo>
                <a:lnTo>
                  <a:pt x="2183882" y="0"/>
                </a:lnTo>
                <a:lnTo>
                  <a:pt x="2183882" y="1618803"/>
                </a:lnTo>
                <a:lnTo>
                  <a:pt x="0" y="16188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8" name="Freeform 28"/>
          <p:cNvSpPr/>
          <p:nvPr/>
        </p:nvSpPr>
        <p:spPr>
          <a:xfrm>
            <a:off x="14865460" y="472628"/>
            <a:ext cx="1674794" cy="1723039"/>
          </a:xfrm>
          <a:custGeom>
            <a:avLst/>
            <a:gdLst/>
            <a:ahLst/>
            <a:cxnLst/>
            <a:rect l="l" t="t" r="r" b="b"/>
            <a:pathLst>
              <a:path w="1674794" h="1723039">
                <a:moveTo>
                  <a:pt x="0" y="0"/>
                </a:moveTo>
                <a:lnTo>
                  <a:pt x="1674793" y="0"/>
                </a:lnTo>
                <a:lnTo>
                  <a:pt x="1674793" y="1723039"/>
                </a:lnTo>
                <a:lnTo>
                  <a:pt x="0" y="17230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9" name="TextBox 29"/>
          <p:cNvSpPr txBox="1"/>
          <p:nvPr/>
        </p:nvSpPr>
        <p:spPr>
          <a:xfrm>
            <a:off x="5456367" y="3021924"/>
            <a:ext cx="7375265" cy="2947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09"/>
              </a:lnSpc>
            </a:pPr>
            <a:r>
              <a:rPr lang="en-US" sz="10368" b="1" spc="622">
                <a:solidFill>
                  <a:srgbClr val="724919"/>
                </a:solidFill>
                <a:latin typeface="Loubag Medium"/>
                <a:ea typeface="Loubag Medium"/>
                <a:cs typeface="Loubag Medium"/>
                <a:sym typeface="Loubag Medium"/>
              </a:rPr>
              <a:t>COVER</a:t>
            </a:r>
          </a:p>
          <a:p>
            <a:pPr algn="ctr">
              <a:lnSpc>
                <a:spcPts val="11509"/>
              </a:lnSpc>
            </a:pPr>
            <a:r>
              <a:rPr lang="en-US" sz="10368" b="1" spc="622">
                <a:solidFill>
                  <a:srgbClr val="724919"/>
                </a:solidFill>
                <a:latin typeface="Loubag Medium"/>
                <a:ea typeface="Loubag Medium"/>
                <a:cs typeface="Loubag Medium"/>
                <a:sym typeface="Loubag Medium"/>
              </a:rPr>
              <a:t>LETTER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475795" y="6640349"/>
            <a:ext cx="9336409" cy="440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7"/>
              </a:lnSpc>
            </a:pPr>
            <a:r>
              <a:rPr lang="en-US" sz="2799">
                <a:solidFill>
                  <a:srgbClr val="4D3527"/>
                </a:solidFill>
                <a:latin typeface="Old Standard"/>
                <a:ea typeface="Old Standard"/>
                <a:cs typeface="Old Standard"/>
                <a:sym typeface="Old Standard"/>
              </a:rPr>
              <a:t>Presented by Afreen Nasrullah, Uswa Asad and Naveed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53" b="-6353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4461727" y="9451163"/>
            <a:ext cx="4830262" cy="4262706"/>
          </a:xfrm>
          <a:custGeom>
            <a:avLst/>
            <a:gdLst/>
            <a:ahLst/>
            <a:cxnLst/>
            <a:rect l="l" t="t" r="r" b="b"/>
            <a:pathLst>
              <a:path w="4830262" h="4262706">
                <a:moveTo>
                  <a:pt x="0" y="0"/>
                </a:moveTo>
                <a:lnTo>
                  <a:pt x="4830262" y="0"/>
                </a:lnTo>
                <a:lnTo>
                  <a:pt x="4830262" y="4262707"/>
                </a:lnTo>
                <a:lnTo>
                  <a:pt x="0" y="426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9252631" y="9451163"/>
            <a:ext cx="4830262" cy="4262706"/>
          </a:xfrm>
          <a:custGeom>
            <a:avLst/>
            <a:gdLst/>
            <a:ahLst/>
            <a:cxnLst/>
            <a:rect l="l" t="t" r="r" b="b"/>
            <a:pathLst>
              <a:path w="4830262" h="4262706">
                <a:moveTo>
                  <a:pt x="0" y="0"/>
                </a:moveTo>
                <a:lnTo>
                  <a:pt x="4830262" y="0"/>
                </a:lnTo>
                <a:lnTo>
                  <a:pt x="4830262" y="4262707"/>
                </a:lnTo>
                <a:lnTo>
                  <a:pt x="0" y="426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4043534" y="9451163"/>
            <a:ext cx="4830262" cy="4262706"/>
          </a:xfrm>
          <a:custGeom>
            <a:avLst/>
            <a:gdLst/>
            <a:ahLst/>
            <a:cxnLst/>
            <a:rect l="l" t="t" r="r" b="b"/>
            <a:pathLst>
              <a:path w="4830262" h="4262706">
                <a:moveTo>
                  <a:pt x="0" y="0"/>
                </a:moveTo>
                <a:lnTo>
                  <a:pt x="4830262" y="0"/>
                </a:lnTo>
                <a:lnTo>
                  <a:pt x="4830262" y="4262707"/>
                </a:lnTo>
                <a:lnTo>
                  <a:pt x="0" y="426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3422540" y="2256199"/>
            <a:ext cx="11442919" cy="5868918"/>
            <a:chOff x="0" y="0"/>
            <a:chExt cx="4842930" cy="24838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42930" cy="2483873"/>
            </a:xfrm>
            <a:custGeom>
              <a:avLst/>
              <a:gdLst/>
              <a:ahLst/>
              <a:cxnLst/>
              <a:rect l="l" t="t" r="r" b="b"/>
              <a:pathLst>
                <a:path w="4842930" h="2483873">
                  <a:moveTo>
                    <a:pt x="9472" y="0"/>
                  </a:moveTo>
                  <a:lnTo>
                    <a:pt x="4833458" y="0"/>
                  </a:lnTo>
                  <a:cubicBezTo>
                    <a:pt x="4835971" y="0"/>
                    <a:pt x="4838380" y="998"/>
                    <a:pt x="4840156" y="2774"/>
                  </a:cubicBezTo>
                  <a:cubicBezTo>
                    <a:pt x="4841932" y="4551"/>
                    <a:pt x="4842930" y="6960"/>
                    <a:pt x="4842930" y="9472"/>
                  </a:cubicBezTo>
                  <a:lnTo>
                    <a:pt x="4842930" y="2474401"/>
                  </a:lnTo>
                  <a:cubicBezTo>
                    <a:pt x="4842930" y="2476913"/>
                    <a:pt x="4841932" y="2479323"/>
                    <a:pt x="4840156" y="2481099"/>
                  </a:cubicBezTo>
                  <a:cubicBezTo>
                    <a:pt x="4838380" y="2482875"/>
                    <a:pt x="4835971" y="2483873"/>
                    <a:pt x="4833458" y="2483873"/>
                  </a:cubicBezTo>
                  <a:lnTo>
                    <a:pt x="9472" y="2483873"/>
                  </a:lnTo>
                  <a:cubicBezTo>
                    <a:pt x="6960" y="2483873"/>
                    <a:pt x="4551" y="2482875"/>
                    <a:pt x="2774" y="2481099"/>
                  </a:cubicBezTo>
                  <a:cubicBezTo>
                    <a:pt x="998" y="2479323"/>
                    <a:pt x="0" y="2476913"/>
                    <a:pt x="0" y="2474401"/>
                  </a:cubicBezTo>
                  <a:lnTo>
                    <a:pt x="0" y="9472"/>
                  </a:lnTo>
                  <a:cubicBezTo>
                    <a:pt x="0" y="6960"/>
                    <a:pt x="998" y="4551"/>
                    <a:pt x="2774" y="2774"/>
                  </a:cubicBezTo>
                  <a:cubicBezTo>
                    <a:pt x="4551" y="998"/>
                    <a:pt x="6960" y="0"/>
                    <a:pt x="9472" y="0"/>
                  </a:cubicBezTo>
                  <a:close/>
                </a:path>
              </a:pathLst>
            </a:custGeom>
            <a:solidFill>
              <a:srgbClr val="F5EDD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4842930" cy="2560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2018197" flipH="1">
            <a:off x="7975160" y="-1996155"/>
            <a:ext cx="13745044" cy="3992310"/>
          </a:xfrm>
          <a:custGeom>
            <a:avLst/>
            <a:gdLst/>
            <a:ahLst/>
            <a:cxnLst/>
            <a:rect l="l" t="t" r="r" b="b"/>
            <a:pathLst>
              <a:path w="13745044" h="3992310">
                <a:moveTo>
                  <a:pt x="13745044" y="0"/>
                </a:moveTo>
                <a:lnTo>
                  <a:pt x="0" y="0"/>
                </a:lnTo>
                <a:lnTo>
                  <a:pt x="0" y="3992310"/>
                </a:lnTo>
                <a:lnTo>
                  <a:pt x="13745044" y="3992310"/>
                </a:lnTo>
                <a:lnTo>
                  <a:pt x="13745044" y="0"/>
                </a:lnTo>
                <a:close/>
              </a:path>
            </a:pathLst>
          </a:custGeom>
          <a:blipFill>
            <a:blip r:embed="rId4"/>
            <a:stretch>
              <a:fillRect t="-9667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 flipV="1">
            <a:off x="2821048" y="1914066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0" y="563202"/>
                </a:moveTo>
                <a:lnTo>
                  <a:pt x="5071053" y="563202"/>
                </a:lnTo>
                <a:lnTo>
                  <a:pt x="5071053" y="0"/>
                </a:lnTo>
                <a:lnTo>
                  <a:pt x="0" y="0"/>
                </a:lnTo>
                <a:lnTo>
                  <a:pt x="0" y="563202"/>
                </a:lnTo>
                <a:close/>
              </a:path>
            </a:pathLst>
          </a:custGeom>
          <a:blipFill>
            <a:blip r:embed="rId5"/>
            <a:stretch>
              <a:fillRect t="-120966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 flipH="1" flipV="1">
            <a:off x="6029620" y="1914066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5071053" y="563202"/>
                </a:moveTo>
                <a:lnTo>
                  <a:pt x="0" y="563202"/>
                </a:lnTo>
                <a:lnTo>
                  <a:pt x="0" y="0"/>
                </a:lnTo>
                <a:lnTo>
                  <a:pt x="5071053" y="0"/>
                </a:lnTo>
                <a:lnTo>
                  <a:pt x="5071053" y="563202"/>
                </a:lnTo>
                <a:close/>
              </a:path>
            </a:pathLst>
          </a:custGeom>
          <a:blipFill>
            <a:blip r:embed="rId5"/>
            <a:stretch>
              <a:fillRect t="-120966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 rot="-5400000" flipH="1" flipV="1">
            <a:off x="746213" y="4037658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5071054" y="563203"/>
                </a:moveTo>
                <a:lnTo>
                  <a:pt x="0" y="563203"/>
                </a:lnTo>
                <a:lnTo>
                  <a:pt x="0" y="0"/>
                </a:lnTo>
                <a:lnTo>
                  <a:pt x="5071054" y="0"/>
                </a:lnTo>
                <a:lnTo>
                  <a:pt x="5071054" y="563203"/>
                </a:lnTo>
                <a:close/>
              </a:path>
            </a:pathLst>
          </a:custGeom>
          <a:blipFill>
            <a:blip r:embed="rId5"/>
            <a:stretch>
              <a:fillRect t="-120966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 rot="-10800000" flipV="1">
            <a:off x="10395899" y="7782983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0" y="563203"/>
                </a:moveTo>
                <a:lnTo>
                  <a:pt x="5071053" y="563203"/>
                </a:lnTo>
                <a:lnTo>
                  <a:pt x="5071053" y="0"/>
                </a:lnTo>
                <a:lnTo>
                  <a:pt x="0" y="0"/>
                </a:lnTo>
                <a:lnTo>
                  <a:pt x="0" y="563203"/>
                </a:lnTo>
                <a:close/>
              </a:path>
            </a:pathLst>
          </a:custGeom>
          <a:blipFill>
            <a:blip r:embed="rId5"/>
            <a:stretch>
              <a:fillRect t="-120966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Freeform 14"/>
          <p:cNvSpPr/>
          <p:nvPr/>
        </p:nvSpPr>
        <p:spPr>
          <a:xfrm rot="-10800000" flipH="1" flipV="1">
            <a:off x="7187327" y="7782983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5071053" y="563203"/>
                </a:moveTo>
                <a:lnTo>
                  <a:pt x="0" y="563203"/>
                </a:lnTo>
                <a:lnTo>
                  <a:pt x="0" y="0"/>
                </a:lnTo>
                <a:lnTo>
                  <a:pt x="5071053" y="0"/>
                </a:lnTo>
                <a:lnTo>
                  <a:pt x="5071053" y="563203"/>
                </a:lnTo>
                <a:close/>
              </a:path>
            </a:pathLst>
          </a:custGeom>
          <a:blipFill>
            <a:blip r:embed="rId5"/>
            <a:stretch>
              <a:fillRect t="-120966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5" name="Freeform 15"/>
          <p:cNvSpPr/>
          <p:nvPr/>
        </p:nvSpPr>
        <p:spPr>
          <a:xfrm rot="-10800000" flipV="1">
            <a:off x="3000139" y="7782983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0" y="563203"/>
                </a:moveTo>
                <a:lnTo>
                  <a:pt x="5071053" y="563203"/>
                </a:lnTo>
                <a:lnTo>
                  <a:pt x="5071053" y="0"/>
                </a:lnTo>
                <a:lnTo>
                  <a:pt x="0" y="0"/>
                </a:lnTo>
                <a:lnTo>
                  <a:pt x="0" y="563203"/>
                </a:lnTo>
                <a:close/>
              </a:path>
            </a:pathLst>
          </a:custGeom>
          <a:blipFill>
            <a:blip r:embed="rId5"/>
            <a:stretch>
              <a:fillRect t="-120966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6" name="Freeform 16"/>
          <p:cNvSpPr/>
          <p:nvPr/>
        </p:nvSpPr>
        <p:spPr>
          <a:xfrm rot="-5400000" flipV="1">
            <a:off x="746213" y="5686139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0" y="563203"/>
                </a:moveTo>
                <a:lnTo>
                  <a:pt x="5071054" y="563203"/>
                </a:lnTo>
                <a:lnTo>
                  <a:pt x="5071054" y="0"/>
                </a:lnTo>
                <a:lnTo>
                  <a:pt x="0" y="0"/>
                </a:lnTo>
                <a:lnTo>
                  <a:pt x="0" y="563203"/>
                </a:lnTo>
                <a:close/>
              </a:path>
            </a:pathLst>
          </a:custGeom>
          <a:blipFill>
            <a:blip r:embed="rId5"/>
            <a:stretch>
              <a:fillRect t="-120966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Freeform 17"/>
          <p:cNvSpPr/>
          <p:nvPr/>
        </p:nvSpPr>
        <p:spPr>
          <a:xfrm flipV="1">
            <a:off x="10216808" y="1914066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0" y="563202"/>
                </a:moveTo>
                <a:lnTo>
                  <a:pt x="5071053" y="563202"/>
                </a:lnTo>
                <a:lnTo>
                  <a:pt x="5071053" y="0"/>
                </a:lnTo>
                <a:lnTo>
                  <a:pt x="0" y="0"/>
                </a:lnTo>
                <a:lnTo>
                  <a:pt x="0" y="563202"/>
                </a:lnTo>
                <a:close/>
              </a:path>
            </a:pathLst>
          </a:custGeom>
          <a:blipFill>
            <a:blip r:embed="rId5"/>
            <a:stretch>
              <a:fillRect t="-120966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8" name="Freeform 18"/>
          <p:cNvSpPr/>
          <p:nvPr/>
        </p:nvSpPr>
        <p:spPr>
          <a:xfrm rot="-5400000" flipH="1">
            <a:off x="12470733" y="4037658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5071054" y="0"/>
                </a:moveTo>
                <a:lnTo>
                  <a:pt x="0" y="0"/>
                </a:lnTo>
                <a:lnTo>
                  <a:pt x="0" y="563203"/>
                </a:lnTo>
                <a:lnTo>
                  <a:pt x="5071054" y="563203"/>
                </a:lnTo>
                <a:lnTo>
                  <a:pt x="5071054" y="0"/>
                </a:lnTo>
                <a:close/>
              </a:path>
            </a:pathLst>
          </a:custGeom>
          <a:blipFill>
            <a:blip r:embed="rId5"/>
            <a:stretch>
              <a:fillRect t="-120966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9" name="Freeform 19"/>
          <p:cNvSpPr/>
          <p:nvPr/>
        </p:nvSpPr>
        <p:spPr>
          <a:xfrm rot="-5400000">
            <a:off x="12470733" y="5686139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0" y="0"/>
                </a:moveTo>
                <a:lnTo>
                  <a:pt x="5071054" y="0"/>
                </a:lnTo>
                <a:lnTo>
                  <a:pt x="5071054" y="563203"/>
                </a:lnTo>
                <a:lnTo>
                  <a:pt x="0" y="5632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20966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0" name="Freeform 20"/>
          <p:cNvSpPr/>
          <p:nvPr/>
        </p:nvSpPr>
        <p:spPr>
          <a:xfrm flipH="1">
            <a:off x="1028700" y="5751282"/>
            <a:ext cx="2379378" cy="2902297"/>
          </a:xfrm>
          <a:custGeom>
            <a:avLst/>
            <a:gdLst/>
            <a:ahLst/>
            <a:cxnLst/>
            <a:rect l="l" t="t" r="r" b="b"/>
            <a:pathLst>
              <a:path w="2379378" h="2902297">
                <a:moveTo>
                  <a:pt x="2379378" y="0"/>
                </a:moveTo>
                <a:lnTo>
                  <a:pt x="0" y="0"/>
                </a:lnTo>
                <a:lnTo>
                  <a:pt x="0" y="2902297"/>
                </a:lnTo>
                <a:lnTo>
                  <a:pt x="2379378" y="2902297"/>
                </a:lnTo>
                <a:lnTo>
                  <a:pt x="2379378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1" name="Freeform 21"/>
          <p:cNvSpPr/>
          <p:nvPr/>
        </p:nvSpPr>
        <p:spPr>
          <a:xfrm>
            <a:off x="1577300" y="7718733"/>
            <a:ext cx="4175096" cy="1539567"/>
          </a:xfrm>
          <a:custGeom>
            <a:avLst/>
            <a:gdLst/>
            <a:ahLst/>
            <a:cxnLst/>
            <a:rect l="l" t="t" r="r" b="b"/>
            <a:pathLst>
              <a:path w="4175096" h="1539567">
                <a:moveTo>
                  <a:pt x="0" y="0"/>
                </a:moveTo>
                <a:lnTo>
                  <a:pt x="4175095" y="0"/>
                </a:lnTo>
                <a:lnTo>
                  <a:pt x="4175095" y="1539567"/>
                </a:lnTo>
                <a:lnTo>
                  <a:pt x="0" y="15395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2" name="Freeform 22"/>
          <p:cNvSpPr/>
          <p:nvPr/>
        </p:nvSpPr>
        <p:spPr>
          <a:xfrm rot="-486232">
            <a:off x="13446310" y="1269739"/>
            <a:ext cx="2183882" cy="1618802"/>
          </a:xfrm>
          <a:custGeom>
            <a:avLst/>
            <a:gdLst/>
            <a:ahLst/>
            <a:cxnLst/>
            <a:rect l="l" t="t" r="r" b="b"/>
            <a:pathLst>
              <a:path w="2183882" h="1618802">
                <a:moveTo>
                  <a:pt x="0" y="0"/>
                </a:moveTo>
                <a:lnTo>
                  <a:pt x="2183881" y="0"/>
                </a:lnTo>
                <a:lnTo>
                  <a:pt x="2183881" y="1618803"/>
                </a:lnTo>
                <a:lnTo>
                  <a:pt x="0" y="16188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3" name="Freeform 23"/>
          <p:cNvSpPr/>
          <p:nvPr/>
        </p:nvSpPr>
        <p:spPr>
          <a:xfrm rot="696389">
            <a:off x="14934903" y="2183604"/>
            <a:ext cx="2183882" cy="1618802"/>
          </a:xfrm>
          <a:custGeom>
            <a:avLst/>
            <a:gdLst/>
            <a:ahLst/>
            <a:cxnLst/>
            <a:rect l="l" t="t" r="r" b="b"/>
            <a:pathLst>
              <a:path w="2183882" h="1618802">
                <a:moveTo>
                  <a:pt x="0" y="0"/>
                </a:moveTo>
                <a:lnTo>
                  <a:pt x="2183882" y="0"/>
                </a:lnTo>
                <a:lnTo>
                  <a:pt x="2183882" y="1618803"/>
                </a:lnTo>
                <a:lnTo>
                  <a:pt x="0" y="16188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4" name="Freeform 24"/>
          <p:cNvSpPr/>
          <p:nvPr/>
        </p:nvSpPr>
        <p:spPr>
          <a:xfrm>
            <a:off x="15045092" y="506855"/>
            <a:ext cx="1674794" cy="1723039"/>
          </a:xfrm>
          <a:custGeom>
            <a:avLst/>
            <a:gdLst/>
            <a:ahLst/>
            <a:cxnLst/>
            <a:rect l="l" t="t" r="r" b="b"/>
            <a:pathLst>
              <a:path w="1674794" h="1723039">
                <a:moveTo>
                  <a:pt x="0" y="0"/>
                </a:moveTo>
                <a:lnTo>
                  <a:pt x="1674793" y="0"/>
                </a:lnTo>
                <a:lnTo>
                  <a:pt x="1674793" y="1723038"/>
                </a:lnTo>
                <a:lnTo>
                  <a:pt x="0" y="17230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5" name="Freeform 25"/>
          <p:cNvSpPr/>
          <p:nvPr/>
        </p:nvSpPr>
        <p:spPr>
          <a:xfrm>
            <a:off x="-196742" y="9451163"/>
            <a:ext cx="4830262" cy="4262706"/>
          </a:xfrm>
          <a:custGeom>
            <a:avLst/>
            <a:gdLst/>
            <a:ahLst/>
            <a:cxnLst/>
            <a:rect l="l" t="t" r="r" b="b"/>
            <a:pathLst>
              <a:path w="4830262" h="4262706">
                <a:moveTo>
                  <a:pt x="0" y="0"/>
                </a:moveTo>
                <a:lnTo>
                  <a:pt x="4830262" y="0"/>
                </a:lnTo>
                <a:lnTo>
                  <a:pt x="4830262" y="4262707"/>
                </a:lnTo>
                <a:lnTo>
                  <a:pt x="0" y="426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6" name="TextBox 26"/>
          <p:cNvSpPr txBox="1"/>
          <p:nvPr/>
        </p:nvSpPr>
        <p:spPr>
          <a:xfrm>
            <a:off x="5880747" y="3284388"/>
            <a:ext cx="6526506" cy="3622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b="1" spc="624">
                <a:solidFill>
                  <a:srgbClr val="724919"/>
                </a:solidFill>
                <a:latin typeface="Loubag Ultra-Bold"/>
                <a:ea typeface="Loubag Ultra-Bold"/>
                <a:cs typeface="Loubag Ultra-Bold"/>
                <a:sym typeface="Loubag Ultra-Bold"/>
              </a:rPr>
              <a:t>THANK</a:t>
            </a:r>
          </a:p>
          <a:p>
            <a:pPr algn="ctr">
              <a:lnSpc>
                <a:spcPts val="14560"/>
              </a:lnSpc>
              <a:spcBef>
                <a:spcPct val="0"/>
              </a:spcBef>
            </a:pPr>
            <a:r>
              <a:rPr lang="en-US" sz="10400" b="1" spc="624">
                <a:solidFill>
                  <a:srgbClr val="724919"/>
                </a:solidFill>
                <a:latin typeface="Loubag Ultra-Bold"/>
                <a:ea typeface="Loubag Ultra-Bold"/>
                <a:cs typeface="Loubag Ultra-Bold"/>
                <a:sym typeface="Loubag Ultra-Bold"/>
              </a:rPr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53" b="-6353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-10233247" flipH="1">
            <a:off x="-848303" y="7924164"/>
            <a:ext cx="12145959" cy="3527848"/>
          </a:xfrm>
          <a:custGeom>
            <a:avLst/>
            <a:gdLst/>
            <a:ahLst/>
            <a:cxnLst/>
            <a:rect l="l" t="t" r="r" b="b"/>
            <a:pathLst>
              <a:path w="12145959" h="3527848">
                <a:moveTo>
                  <a:pt x="12145958" y="0"/>
                </a:moveTo>
                <a:lnTo>
                  <a:pt x="0" y="0"/>
                </a:lnTo>
                <a:lnTo>
                  <a:pt x="0" y="3527848"/>
                </a:lnTo>
                <a:lnTo>
                  <a:pt x="12145958" y="3527848"/>
                </a:lnTo>
                <a:lnTo>
                  <a:pt x="12145958" y="0"/>
                </a:lnTo>
                <a:close/>
              </a:path>
            </a:pathLst>
          </a:custGeom>
          <a:blipFill>
            <a:blip r:embed="rId3"/>
            <a:stretch>
              <a:fillRect t="-9667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7311326" y="1267135"/>
            <a:ext cx="3992079" cy="1472079"/>
          </a:xfrm>
          <a:custGeom>
            <a:avLst/>
            <a:gdLst/>
            <a:ahLst/>
            <a:cxnLst/>
            <a:rect l="l" t="t" r="r" b="b"/>
            <a:pathLst>
              <a:path w="3992079" h="1472079">
                <a:moveTo>
                  <a:pt x="0" y="0"/>
                </a:moveTo>
                <a:lnTo>
                  <a:pt x="3992080" y="0"/>
                </a:lnTo>
                <a:lnTo>
                  <a:pt x="3992080" y="1472079"/>
                </a:lnTo>
                <a:lnTo>
                  <a:pt x="0" y="14720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4965320" y="2468957"/>
            <a:ext cx="3092719" cy="1735789"/>
          </a:xfrm>
          <a:custGeom>
            <a:avLst/>
            <a:gdLst/>
            <a:ahLst/>
            <a:cxnLst/>
            <a:rect l="l" t="t" r="r" b="b"/>
            <a:pathLst>
              <a:path w="3092719" h="1735789">
                <a:moveTo>
                  <a:pt x="0" y="0"/>
                </a:moveTo>
                <a:lnTo>
                  <a:pt x="3092719" y="0"/>
                </a:lnTo>
                <a:lnTo>
                  <a:pt x="3092719" y="1735788"/>
                </a:lnTo>
                <a:lnTo>
                  <a:pt x="0" y="17357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7737230" y="2468957"/>
            <a:ext cx="3092719" cy="1735789"/>
          </a:xfrm>
          <a:custGeom>
            <a:avLst/>
            <a:gdLst/>
            <a:ahLst/>
            <a:cxnLst/>
            <a:rect l="l" t="t" r="r" b="b"/>
            <a:pathLst>
              <a:path w="3092719" h="1735789">
                <a:moveTo>
                  <a:pt x="0" y="0"/>
                </a:moveTo>
                <a:lnTo>
                  <a:pt x="3092719" y="0"/>
                </a:lnTo>
                <a:lnTo>
                  <a:pt x="3092719" y="1735788"/>
                </a:lnTo>
                <a:lnTo>
                  <a:pt x="0" y="17357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 flipH="1">
            <a:off x="10229961" y="2468957"/>
            <a:ext cx="3092719" cy="1735789"/>
          </a:xfrm>
          <a:custGeom>
            <a:avLst/>
            <a:gdLst/>
            <a:ahLst/>
            <a:cxnLst/>
            <a:rect l="l" t="t" r="r" b="b"/>
            <a:pathLst>
              <a:path w="3092719" h="1735789">
                <a:moveTo>
                  <a:pt x="3092719" y="0"/>
                </a:moveTo>
                <a:lnTo>
                  <a:pt x="0" y="0"/>
                </a:lnTo>
                <a:lnTo>
                  <a:pt x="0" y="1735788"/>
                </a:lnTo>
                <a:lnTo>
                  <a:pt x="3092719" y="1735788"/>
                </a:lnTo>
                <a:lnTo>
                  <a:pt x="309271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6260191" y="2994200"/>
            <a:ext cx="5767619" cy="687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239" dirty="0">
                <a:solidFill>
                  <a:srgbClr val="44312B"/>
                </a:solidFill>
                <a:latin typeface="Loubag Ultra-Bold"/>
                <a:ea typeface="Loubag Ultra-Bold"/>
                <a:cs typeface="Loubag Ultra-Bold"/>
                <a:sym typeface="Loubag Ultra-Bold"/>
              </a:rPr>
              <a:t>CONTENTS</a:t>
            </a:r>
          </a:p>
        </p:txBody>
      </p:sp>
      <p:sp>
        <p:nvSpPr>
          <p:cNvPr id="9" name="Freeform 9"/>
          <p:cNvSpPr/>
          <p:nvPr/>
        </p:nvSpPr>
        <p:spPr>
          <a:xfrm rot="-10233247" flipH="1">
            <a:off x="7206974" y="7859339"/>
            <a:ext cx="12145959" cy="3527848"/>
          </a:xfrm>
          <a:custGeom>
            <a:avLst/>
            <a:gdLst/>
            <a:ahLst/>
            <a:cxnLst/>
            <a:rect l="l" t="t" r="r" b="b"/>
            <a:pathLst>
              <a:path w="12145959" h="3527848">
                <a:moveTo>
                  <a:pt x="12145958" y="0"/>
                </a:moveTo>
                <a:lnTo>
                  <a:pt x="0" y="0"/>
                </a:lnTo>
                <a:lnTo>
                  <a:pt x="0" y="3527849"/>
                </a:lnTo>
                <a:lnTo>
                  <a:pt x="12145958" y="3527849"/>
                </a:lnTo>
                <a:lnTo>
                  <a:pt x="12145958" y="0"/>
                </a:lnTo>
                <a:close/>
              </a:path>
            </a:pathLst>
          </a:custGeom>
          <a:blipFill>
            <a:blip r:embed="rId3"/>
            <a:stretch>
              <a:fillRect t="-9667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 rot="696389">
            <a:off x="15886335" y="-229783"/>
            <a:ext cx="3234867" cy="2397845"/>
          </a:xfrm>
          <a:custGeom>
            <a:avLst/>
            <a:gdLst/>
            <a:ahLst/>
            <a:cxnLst/>
            <a:rect l="l" t="t" r="r" b="b"/>
            <a:pathLst>
              <a:path w="3234867" h="2397845">
                <a:moveTo>
                  <a:pt x="0" y="0"/>
                </a:moveTo>
                <a:lnTo>
                  <a:pt x="3234868" y="0"/>
                </a:lnTo>
                <a:lnTo>
                  <a:pt x="3234868" y="2397845"/>
                </a:lnTo>
                <a:lnTo>
                  <a:pt x="0" y="23978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 rot="-10233247" flipH="1">
            <a:off x="7794218" y="9534159"/>
            <a:ext cx="12145959" cy="3527848"/>
          </a:xfrm>
          <a:custGeom>
            <a:avLst/>
            <a:gdLst/>
            <a:ahLst/>
            <a:cxnLst/>
            <a:rect l="l" t="t" r="r" b="b"/>
            <a:pathLst>
              <a:path w="12145959" h="3527848">
                <a:moveTo>
                  <a:pt x="12145959" y="0"/>
                </a:moveTo>
                <a:lnTo>
                  <a:pt x="0" y="0"/>
                </a:lnTo>
                <a:lnTo>
                  <a:pt x="0" y="3527848"/>
                </a:lnTo>
                <a:lnTo>
                  <a:pt x="12145959" y="3527848"/>
                </a:lnTo>
                <a:lnTo>
                  <a:pt x="12145959" y="0"/>
                </a:lnTo>
                <a:close/>
              </a:path>
            </a:pathLst>
          </a:custGeom>
          <a:blipFill>
            <a:blip r:embed="rId3"/>
            <a:stretch>
              <a:fillRect t="-96674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2" name="Group 12"/>
          <p:cNvGrpSpPr/>
          <p:nvPr/>
        </p:nvGrpSpPr>
        <p:grpSpPr>
          <a:xfrm>
            <a:off x="3041631" y="5272864"/>
            <a:ext cx="5735587" cy="1093239"/>
            <a:chOff x="0" y="0"/>
            <a:chExt cx="2290050" cy="4364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90050" cy="436498"/>
            </a:xfrm>
            <a:custGeom>
              <a:avLst/>
              <a:gdLst/>
              <a:ahLst/>
              <a:cxnLst/>
              <a:rect l="l" t="t" r="r" b="b"/>
              <a:pathLst>
                <a:path w="2290050" h="436498">
                  <a:moveTo>
                    <a:pt x="18897" y="0"/>
                  </a:moveTo>
                  <a:lnTo>
                    <a:pt x="2271153" y="0"/>
                  </a:lnTo>
                  <a:cubicBezTo>
                    <a:pt x="2281590" y="0"/>
                    <a:pt x="2290050" y="8461"/>
                    <a:pt x="2290050" y="18897"/>
                  </a:cubicBezTo>
                  <a:lnTo>
                    <a:pt x="2290050" y="417601"/>
                  </a:lnTo>
                  <a:cubicBezTo>
                    <a:pt x="2290050" y="422612"/>
                    <a:pt x="2288059" y="427419"/>
                    <a:pt x="2284515" y="430963"/>
                  </a:cubicBezTo>
                  <a:cubicBezTo>
                    <a:pt x="2280971" y="434507"/>
                    <a:pt x="2276165" y="436498"/>
                    <a:pt x="2271153" y="436498"/>
                  </a:cubicBezTo>
                  <a:lnTo>
                    <a:pt x="18897" y="436498"/>
                  </a:lnTo>
                  <a:cubicBezTo>
                    <a:pt x="8461" y="436498"/>
                    <a:pt x="0" y="428037"/>
                    <a:pt x="0" y="417601"/>
                  </a:cubicBezTo>
                  <a:lnTo>
                    <a:pt x="0" y="18897"/>
                  </a:lnTo>
                  <a:cubicBezTo>
                    <a:pt x="0" y="8461"/>
                    <a:pt x="8461" y="0"/>
                    <a:pt x="18897" y="0"/>
                  </a:cubicBezTo>
                  <a:close/>
                </a:path>
              </a:pathLst>
            </a:custGeom>
            <a:solidFill>
              <a:srgbClr val="F5EDD9"/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2290050" cy="512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041630" y="5317371"/>
            <a:ext cx="5501741" cy="711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1" spc="287" dirty="0">
                <a:solidFill>
                  <a:srgbClr val="44312B"/>
                </a:solidFill>
                <a:latin typeface="Loubag Ultra-Bold"/>
                <a:ea typeface="Loubag Ultra-Bold"/>
                <a:cs typeface="Loubag Ultra-Bold"/>
                <a:sym typeface="Loubag Ultra-Bold"/>
              </a:rPr>
              <a:t>WHAT IS A COVER LETTER?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510783" y="5272864"/>
            <a:ext cx="5957817" cy="1093239"/>
            <a:chOff x="0" y="0"/>
            <a:chExt cx="2290050" cy="43649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290050" cy="436498"/>
            </a:xfrm>
            <a:custGeom>
              <a:avLst/>
              <a:gdLst/>
              <a:ahLst/>
              <a:cxnLst/>
              <a:rect l="l" t="t" r="r" b="b"/>
              <a:pathLst>
                <a:path w="2290050" h="436498">
                  <a:moveTo>
                    <a:pt x="18897" y="0"/>
                  </a:moveTo>
                  <a:lnTo>
                    <a:pt x="2271153" y="0"/>
                  </a:lnTo>
                  <a:cubicBezTo>
                    <a:pt x="2281590" y="0"/>
                    <a:pt x="2290050" y="8461"/>
                    <a:pt x="2290050" y="18897"/>
                  </a:cubicBezTo>
                  <a:lnTo>
                    <a:pt x="2290050" y="417601"/>
                  </a:lnTo>
                  <a:cubicBezTo>
                    <a:pt x="2290050" y="422612"/>
                    <a:pt x="2288059" y="427419"/>
                    <a:pt x="2284515" y="430963"/>
                  </a:cubicBezTo>
                  <a:cubicBezTo>
                    <a:pt x="2280971" y="434507"/>
                    <a:pt x="2276165" y="436498"/>
                    <a:pt x="2271153" y="436498"/>
                  </a:cubicBezTo>
                  <a:lnTo>
                    <a:pt x="18897" y="436498"/>
                  </a:lnTo>
                  <a:cubicBezTo>
                    <a:pt x="8461" y="436498"/>
                    <a:pt x="0" y="428037"/>
                    <a:pt x="0" y="417601"/>
                  </a:cubicBezTo>
                  <a:lnTo>
                    <a:pt x="0" y="18897"/>
                  </a:lnTo>
                  <a:cubicBezTo>
                    <a:pt x="0" y="8461"/>
                    <a:pt x="8461" y="0"/>
                    <a:pt x="18897" y="0"/>
                  </a:cubicBezTo>
                  <a:close/>
                </a:path>
              </a:pathLst>
            </a:custGeom>
            <a:solidFill>
              <a:srgbClr val="F5EDD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76200"/>
              <a:ext cx="2290050" cy="512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638591" y="5356837"/>
            <a:ext cx="5778656" cy="711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1" spc="287" dirty="0">
                <a:solidFill>
                  <a:srgbClr val="44312B"/>
                </a:solidFill>
                <a:latin typeface="Loubag Ultra-Bold"/>
                <a:ea typeface="Loubag Ultra-Bold"/>
                <a:cs typeface="Loubag Ultra-Bold"/>
                <a:sym typeface="Loubag Ultra-Bold"/>
              </a:rPr>
              <a:t>WHY IS A COVER LETTER IMPORTANT?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3041631" y="6670954"/>
            <a:ext cx="5735587" cy="1093239"/>
            <a:chOff x="0" y="0"/>
            <a:chExt cx="2290050" cy="43649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90050" cy="436498"/>
            </a:xfrm>
            <a:custGeom>
              <a:avLst/>
              <a:gdLst/>
              <a:ahLst/>
              <a:cxnLst/>
              <a:rect l="l" t="t" r="r" b="b"/>
              <a:pathLst>
                <a:path w="2290050" h="436498">
                  <a:moveTo>
                    <a:pt x="18897" y="0"/>
                  </a:moveTo>
                  <a:lnTo>
                    <a:pt x="2271153" y="0"/>
                  </a:lnTo>
                  <a:cubicBezTo>
                    <a:pt x="2281590" y="0"/>
                    <a:pt x="2290050" y="8461"/>
                    <a:pt x="2290050" y="18897"/>
                  </a:cubicBezTo>
                  <a:lnTo>
                    <a:pt x="2290050" y="417601"/>
                  </a:lnTo>
                  <a:cubicBezTo>
                    <a:pt x="2290050" y="422612"/>
                    <a:pt x="2288059" y="427419"/>
                    <a:pt x="2284515" y="430963"/>
                  </a:cubicBezTo>
                  <a:cubicBezTo>
                    <a:pt x="2280971" y="434507"/>
                    <a:pt x="2276165" y="436498"/>
                    <a:pt x="2271153" y="436498"/>
                  </a:cubicBezTo>
                  <a:lnTo>
                    <a:pt x="18897" y="436498"/>
                  </a:lnTo>
                  <a:cubicBezTo>
                    <a:pt x="8461" y="436498"/>
                    <a:pt x="0" y="428037"/>
                    <a:pt x="0" y="417601"/>
                  </a:cubicBezTo>
                  <a:lnTo>
                    <a:pt x="0" y="18897"/>
                  </a:lnTo>
                  <a:cubicBezTo>
                    <a:pt x="0" y="8461"/>
                    <a:pt x="8461" y="0"/>
                    <a:pt x="18897" y="0"/>
                  </a:cubicBezTo>
                  <a:close/>
                </a:path>
              </a:pathLst>
            </a:custGeom>
            <a:solidFill>
              <a:srgbClr val="F5EDD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76200"/>
              <a:ext cx="2290050" cy="512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3158553" y="6742025"/>
            <a:ext cx="5501741" cy="711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1" spc="288" dirty="0">
                <a:solidFill>
                  <a:srgbClr val="44312B"/>
                </a:solidFill>
                <a:latin typeface="Loubag Ultra-Bold"/>
                <a:ea typeface="Loubag Ultra-Bold"/>
                <a:cs typeface="Loubag Ultra-Bold"/>
                <a:sym typeface="Loubag Ultra-Bold"/>
              </a:rPr>
              <a:t>HOW TO WRITE A COVER LETTER?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9510783" y="6670954"/>
            <a:ext cx="5952216" cy="1093239"/>
            <a:chOff x="0" y="0"/>
            <a:chExt cx="2290050" cy="4364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290050" cy="436498"/>
            </a:xfrm>
            <a:custGeom>
              <a:avLst/>
              <a:gdLst/>
              <a:ahLst/>
              <a:cxnLst/>
              <a:rect l="l" t="t" r="r" b="b"/>
              <a:pathLst>
                <a:path w="2290050" h="436498">
                  <a:moveTo>
                    <a:pt x="18897" y="0"/>
                  </a:moveTo>
                  <a:lnTo>
                    <a:pt x="2271153" y="0"/>
                  </a:lnTo>
                  <a:cubicBezTo>
                    <a:pt x="2281590" y="0"/>
                    <a:pt x="2290050" y="8461"/>
                    <a:pt x="2290050" y="18897"/>
                  </a:cubicBezTo>
                  <a:lnTo>
                    <a:pt x="2290050" y="417601"/>
                  </a:lnTo>
                  <a:cubicBezTo>
                    <a:pt x="2290050" y="422612"/>
                    <a:pt x="2288059" y="427419"/>
                    <a:pt x="2284515" y="430963"/>
                  </a:cubicBezTo>
                  <a:cubicBezTo>
                    <a:pt x="2280971" y="434507"/>
                    <a:pt x="2276165" y="436498"/>
                    <a:pt x="2271153" y="436498"/>
                  </a:cubicBezTo>
                  <a:lnTo>
                    <a:pt x="18897" y="436498"/>
                  </a:lnTo>
                  <a:cubicBezTo>
                    <a:pt x="8461" y="436498"/>
                    <a:pt x="0" y="428037"/>
                    <a:pt x="0" y="417601"/>
                  </a:cubicBezTo>
                  <a:lnTo>
                    <a:pt x="0" y="18897"/>
                  </a:lnTo>
                  <a:cubicBezTo>
                    <a:pt x="0" y="8461"/>
                    <a:pt x="8461" y="0"/>
                    <a:pt x="18897" y="0"/>
                  </a:cubicBezTo>
                  <a:close/>
                </a:path>
              </a:pathLst>
            </a:custGeom>
            <a:solidFill>
              <a:srgbClr val="F5EDD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2290050" cy="512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9430770" y="6834390"/>
            <a:ext cx="6149342" cy="605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1" spc="239" dirty="0">
                <a:solidFill>
                  <a:srgbClr val="44312B"/>
                </a:solidFill>
                <a:latin typeface="Loubag Ultra-Bold"/>
                <a:ea typeface="Loubag Ultra-Bold"/>
                <a:cs typeface="Loubag Ultra-Bold"/>
                <a:sym typeface="Loubag Ultra-Bold"/>
              </a:rPr>
              <a:t>COVER LETTER VS. MOTIVATION LETTER</a:t>
            </a:r>
          </a:p>
        </p:txBody>
      </p:sp>
      <p:sp>
        <p:nvSpPr>
          <p:cNvPr id="28" name="Freeform 28"/>
          <p:cNvSpPr/>
          <p:nvPr/>
        </p:nvSpPr>
        <p:spPr>
          <a:xfrm rot="-896986" flipH="1">
            <a:off x="-552876" y="-520736"/>
            <a:ext cx="3234867" cy="2397845"/>
          </a:xfrm>
          <a:custGeom>
            <a:avLst/>
            <a:gdLst/>
            <a:ahLst/>
            <a:cxnLst/>
            <a:rect l="l" t="t" r="r" b="b"/>
            <a:pathLst>
              <a:path w="3234867" h="2397845">
                <a:moveTo>
                  <a:pt x="3234867" y="0"/>
                </a:moveTo>
                <a:lnTo>
                  <a:pt x="0" y="0"/>
                </a:lnTo>
                <a:lnTo>
                  <a:pt x="0" y="2397846"/>
                </a:lnTo>
                <a:lnTo>
                  <a:pt x="3234867" y="2397846"/>
                </a:lnTo>
                <a:lnTo>
                  <a:pt x="323486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53" b="-6353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10491015" flipH="1">
            <a:off x="-348146" y="-306015"/>
            <a:ext cx="12145959" cy="3527848"/>
          </a:xfrm>
          <a:custGeom>
            <a:avLst/>
            <a:gdLst/>
            <a:ahLst/>
            <a:cxnLst/>
            <a:rect l="l" t="t" r="r" b="b"/>
            <a:pathLst>
              <a:path w="12145959" h="3527848">
                <a:moveTo>
                  <a:pt x="12145959" y="0"/>
                </a:moveTo>
                <a:lnTo>
                  <a:pt x="0" y="0"/>
                </a:lnTo>
                <a:lnTo>
                  <a:pt x="0" y="3527848"/>
                </a:lnTo>
                <a:lnTo>
                  <a:pt x="12145959" y="3527848"/>
                </a:lnTo>
                <a:lnTo>
                  <a:pt x="12145959" y="0"/>
                </a:lnTo>
                <a:close/>
              </a:path>
            </a:pathLst>
          </a:custGeom>
          <a:blipFill>
            <a:blip r:embed="rId3"/>
            <a:stretch>
              <a:fillRect t="-9667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rot="10182178" flipH="1">
            <a:off x="6213538" y="-2613095"/>
            <a:ext cx="12145959" cy="3527848"/>
          </a:xfrm>
          <a:custGeom>
            <a:avLst/>
            <a:gdLst/>
            <a:ahLst/>
            <a:cxnLst/>
            <a:rect l="l" t="t" r="r" b="b"/>
            <a:pathLst>
              <a:path w="12145959" h="3527848">
                <a:moveTo>
                  <a:pt x="12145959" y="0"/>
                </a:moveTo>
                <a:lnTo>
                  <a:pt x="0" y="0"/>
                </a:lnTo>
                <a:lnTo>
                  <a:pt x="0" y="3527848"/>
                </a:lnTo>
                <a:lnTo>
                  <a:pt x="12145959" y="3527848"/>
                </a:lnTo>
                <a:lnTo>
                  <a:pt x="12145959" y="0"/>
                </a:lnTo>
                <a:close/>
              </a:path>
            </a:pathLst>
          </a:custGeom>
          <a:blipFill>
            <a:blip r:embed="rId3"/>
            <a:stretch>
              <a:fillRect t="-9667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 rot="10182178" flipH="1">
            <a:off x="7793156" y="-735224"/>
            <a:ext cx="12145959" cy="3527848"/>
          </a:xfrm>
          <a:custGeom>
            <a:avLst/>
            <a:gdLst/>
            <a:ahLst/>
            <a:cxnLst/>
            <a:rect l="l" t="t" r="r" b="b"/>
            <a:pathLst>
              <a:path w="12145959" h="3527848">
                <a:moveTo>
                  <a:pt x="12145959" y="0"/>
                </a:moveTo>
                <a:lnTo>
                  <a:pt x="0" y="0"/>
                </a:lnTo>
                <a:lnTo>
                  <a:pt x="0" y="3527848"/>
                </a:lnTo>
                <a:lnTo>
                  <a:pt x="12145959" y="3527848"/>
                </a:lnTo>
                <a:lnTo>
                  <a:pt x="12145959" y="0"/>
                </a:lnTo>
                <a:close/>
              </a:path>
            </a:pathLst>
          </a:custGeom>
          <a:blipFill>
            <a:blip r:embed="rId3"/>
            <a:stretch>
              <a:fillRect t="-9667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 rot="-248081">
            <a:off x="-325706" y="7069841"/>
            <a:ext cx="12145959" cy="3527848"/>
          </a:xfrm>
          <a:custGeom>
            <a:avLst/>
            <a:gdLst/>
            <a:ahLst/>
            <a:cxnLst/>
            <a:rect l="l" t="t" r="r" b="b"/>
            <a:pathLst>
              <a:path w="12145959" h="3527848">
                <a:moveTo>
                  <a:pt x="0" y="0"/>
                </a:moveTo>
                <a:lnTo>
                  <a:pt x="12145958" y="0"/>
                </a:lnTo>
                <a:lnTo>
                  <a:pt x="12145958" y="3527848"/>
                </a:lnTo>
                <a:lnTo>
                  <a:pt x="0" y="35278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667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 rot="-248081">
            <a:off x="7793156" y="8523076"/>
            <a:ext cx="12145959" cy="3527848"/>
          </a:xfrm>
          <a:custGeom>
            <a:avLst/>
            <a:gdLst/>
            <a:ahLst/>
            <a:cxnLst/>
            <a:rect l="l" t="t" r="r" b="b"/>
            <a:pathLst>
              <a:path w="12145959" h="3527848">
                <a:moveTo>
                  <a:pt x="0" y="0"/>
                </a:moveTo>
                <a:lnTo>
                  <a:pt x="12145959" y="0"/>
                </a:lnTo>
                <a:lnTo>
                  <a:pt x="12145959" y="3527848"/>
                </a:lnTo>
                <a:lnTo>
                  <a:pt x="0" y="35278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6674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8" name="Group 8"/>
          <p:cNvGrpSpPr/>
          <p:nvPr/>
        </p:nvGrpSpPr>
        <p:grpSpPr>
          <a:xfrm>
            <a:off x="0" y="1971896"/>
            <a:ext cx="18288000" cy="6861870"/>
            <a:chOff x="0" y="0"/>
            <a:chExt cx="7301857" cy="273974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301857" cy="2739741"/>
            </a:xfrm>
            <a:custGeom>
              <a:avLst/>
              <a:gdLst/>
              <a:ahLst/>
              <a:cxnLst/>
              <a:rect l="l" t="t" r="r" b="b"/>
              <a:pathLst>
                <a:path w="7301857" h="2739741">
                  <a:moveTo>
                    <a:pt x="5927" y="0"/>
                  </a:moveTo>
                  <a:lnTo>
                    <a:pt x="7295931" y="0"/>
                  </a:lnTo>
                  <a:cubicBezTo>
                    <a:pt x="7297503" y="0"/>
                    <a:pt x="7299010" y="624"/>
                    <a:pt x="7300122" y="1736"/>
                  </a:cubicBezTo>
                  <a:cubicBezTo>
                    <a:pt x="7301233" y="2847"/>
                    <a:pt x="7301857" y="4355"/>
                    <a:pt x="7301857" y="5927"/>
                  </a:cubicBezTo>
                  <a:lnTo>
                    <a:pt x="7301857" y="2733815"/>
                  </a:lnTo>
                  <a:cubicBezTo>
                    <a:pt x="7301857" y="2737088"/>
                    <a:pt x="7299204" y="2739741"/>
                    <a:pt x="7295931" y="2739741"/>
                  </a:cubicBezTo>
                  <a:lnTo>
                    <a:pt x="5927" y="2739741"/>
                  </a:lnTo>
                  <a:cubicBezTo>
                    <a:pt x="2653" y="2739741"/>
                    <a:pt x="0" y="2737088"/>
                    <a:pt x="0" y="2733815"/>
                  </a:cubicBezTo>
                  <a:lnTo>
                    <a:pt x="0" y="5927"/>
                  </a:lnTo>
                  <a:cubicBezTo>
                    <a:pt x="0" y="2653"/>
                    <a:pt x="2653" y="0"/>
                    <a:pt x="5927" y="0"/>
                  </a:cubicBezTo>
                  <a:close/>
                </a:path>
              </a:pathLst>
            </a:custGeom>
            <a:solidFill>
              <a:srgbClr val="F5EDD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7301857" cy="2815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11139" y="7369656"/>
            <a:ext cx="1016041" cy="1045310"/>
          </a:xfrm>
          <a:custGeom>
            <a:avLst/>
            <a:gdLst/>
            <a:ahLst/>
            <a:cxnLst/>
            <a:rect l="l" t="t" r="r" b="b"/>
            <a:pathLst>
              <a:path w="1016041" h="1045310">
                <a:moveTo>
                  <a:pt x="0" y="0"/>
                </a:moveTo>
                <a:lnTo>
                  <a:pt x="1016041" y="0"/>
                </a:lnTo>
                <a:lnTo>
                  <a:pt x="1016041" y="1045309"/>
                </a:lnTo>
                <a:lnTo>
                  <a:pt x="0" y="10453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 rot="872636">
            <a:off x="-291875" y="5911546"/>
            <a:ext cx="1206027" cy="3705293"/>
          </a:xfrm>
          <a:custGeom>
            <a:avLst/>
            <a:gdLst/>
            <a:ahLst/>
            <a:cxnLst/>
            <a:rect l="l" t="t" r="r" b="b"/>
            <a:pathLst>
              <a:path w="1206027" h="3705293">
                <a:moveTo>
                  <a:pt x="0" y="0"/>
                </a:moveTo>
                <a:lnTo>
                  <a:pt x="1206027" y="0"/>
                </a:lnTo>
                <a:lnTo>
                  <a:pt x="1206027" y="3705293"/>
                </a:lnTo>
                <a:lnTo>
                  <a:pt x="0" y="37052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 rot="696389">
            <a:off x="14820449" y="1162494"/>
            <a:ext cx="2183882" cy="1618802"/>
          </a:xfrm>
          <a:custGeom>
            <a:avLst/>
            <a:gdLst/>
            <a:ahLst/>
            <a:cxnLst/>
            <a:rect l="l" t="t" r="r" b="b"/>
            <a:pathLst>
              <a:path w="2183882" h="1618802">
                <a:moveTo>
                  <a:pt x="0" y="0"/>
                </a:moveTo>
                <a:lnTo>
                  <a:pt x="2183882" y="0"/>
                </a:lnTo>
                <a:lnTo>
                  <a:pt x="2183882" y="1618803"/>
                </a:lnTo>
                <a:lnTo>
                  <a:pt x="0" y="16188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Freeform 14"/>
          <p:cNvSpPr/>
          <p:nvPr/>
        </p:nvSpPr>
        <p:spPr>
          <a:xfrm rot="-1013125">
            <a:off x="16381154" y="296403"/>
            <a:ext cx="2576792" cy="3610217"/>
          </a:xfrm>
          <a:custGeom>
            <a:avLst/>
            <a:gdLst/>
            <a:ahLst/>
            <a:cxnLst/>
            <a:rect l="l" t="t" r="r" b="b"/>
            <a:pathLst>
              <a:path w="2576792" h="3610217">
                <a:moveTo>
                  <a:pt x="0" y="0"/>
                </a:moveTo>
                <a:lnTo>
                  <a:pt x="2576792" y="0"/>
                </a:lnTo>
                <a:lnTo>
                  <a:pt x="2576792" y="3610217"/>
                </a:lnTo>
                <a:lnTo>
                  <a:pt x="0" y="36102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5" name="Freeform 15"/>
          <p:cNvSpPr/>
          <p:nvPr/>
        </p:nvSpPr>
        <p:spPr>
          <a:xfrm>
            <a:off x="16714124" y="1492956"/>
            <a:ext cx="748798" cy="770369"/>
          </a:xfrm>
          <a:custGeom>
            <a:avLst/>
            <a:gdLst/>
            <a:ahLst/>
            <a:cxnLst/>
            <a:rect l="l" t="t" r="r" b="b"/>
            <a:pathLst>
              <a:path w="748798" h="770369">
                <a:moveTo>
                  <a:pt x="0" y="0"/>
                </a:moveTo>
                <a:lnTo>
                  <a:pt x="748798" y="0"/>
                </a:lnTo>
                <a:lnTo>
                  <a:pt x="748798" y="770369"/>
                </a:lnTo>
                <a:lnTo>
                  <a:pt x="0" y="7703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6" name="Freeform 16"/>
          <p:cNvSpPr/>
          <p:nvPr/>
        </p:nvSpPr>
        <p:spPr>
          <a:xfrm>
            <a:off x="-498898" y="8270463"/>
            <a:ext cx="3055196" cy="1126604"/>
          </a:xfrm>
          <a:custGeom>
            <a:avLst/>
            <a:gdLst/>
            <a:ahLst/>
            <a:cxnLst/>
            <a:rect l="l" t="t" r="r" b="b"/>
            <a:pathLst>
              <a:path w="3055196" h="1126604">
                <a:moveTo>
                  <a:pt x="0" y="0"/>
                </a:moveTo>
                <a:lnTo>
                  <a:pt x="3055196" y="0"/>
                </a:lnTo>
                <a:lnTo>
                  <a:pt x="3055196" y="1126604"/>
                </a:lnTo>
                <a:lnTo>
                  <a:pt x="0" y="11266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TextBox 17"/>
          <p:cNvSpPr txBox="1"/>
          <p:nvPr/>
        </p:nvSpPr>
        <p:spPr>
          <a:xfrm>
            <a:off x="5050510" y="303115"/>
            <a:ext cx="8167929" cy="1668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 b="1" spc="287" dirty="0">
                <a:solidFill>
                  <a:srgbClr val="44312B"/>
                </a:solidFill>
                <a:latin typeface="Loubag Ultra-Bold"/>
                <a:ea typeface="Loubag Ultra-Bold"/>
                <a:cs typeface="Loubag Ultra-Bold"/>
                <a:sym typeface="Loubag Ultra-Bold"/>
              </a:rPr>
              <a:t>WHAT IS A COVER LETTER?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07630" y="2342297"/>
            <a:ext cx="15604693" cy="6082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33"/>
              </a:lnSpc>
            </a:pPr>
            <a:endParaRPr/>
          </a:p>
          <a:p>
            <a:pPr algn="just">
              <a:lnSpc>
                <a:spcPts val="4333"/>
              </a:lnSpc>
            </a:pPr>
            <a:r>
              <a:rPr lang="en-US" sz="4088">
                <a:solidFill>
                  <a:srgbClr val="4D3527"/>
                </a:solidFill>
                <a:latin typeface="Old Standard"/>
                <a:ea typeface="Old Standard"/>
                <a:cs typeface="Old Standard"/>
                <a:sym typeface="Old Standard"/>
              </a:rPr>
              <a:t>A cover letter is a </a:t>
            </a:r>
            <a:r>
              <a:rPr lang="en-US" sz="4088" b="1">
                <a:solidFill>
                  <a:srgbClr val="4D3527"/>
                </a:solidFill>
                <a:latin typeface="Old Standard Bold"/>
                <a:ea typeface="Old Standard Bold"/>
                <a:cs typeface="Old Standard Bold"/>
                <a:sym typeface="Old Standard Bold"/>
              </a:rPr>
              <a:t>brief document</a:t>
            </a:r>
            <a:r>
              <a:rPr lang="en-US" sz="4088">
                <a:solidFill>
                  <a:srgbClr val="4D3527"/>
                </a:solidFill>
                <a:latin typeface="Old Standard"/>
                <a:ea typeface="Old Standard"/>
                <a:cs typeface="Old Standard"/>
                <a:sym typeface="Old Standard"/>
              </a:rPr>
              <a:t> (200-250 words) that is sent along with your </a:t>
            </a:r>
            <a:r>
              <a:rPr lang="en-US" sz="4088" b="1">
                <a:solidFill>
                  <a:srgbClr val="4D3527"/>
                </a:solidFill>
                <a:latin typeface="Old Standard Bold"/>
                <a:ea typeface="Old Standard Bold"/>
                <a:cs typeface="Old Standard Bold"/>
                <a:sym typeface="Old Standard Bold"/>
              </a:rPr>
              <a:t>CV/resume</a:t>
            </a:r>
            <a:r>
              <a:rPr lang="en-US" sz="4088">
                <a:solidFill>
                  <a:srgbClr val="4D3527"/>
                </a:solidFill>
                <a:latin typeface="Old Standard"/>
                <a:ea typeface="Old Standard"/>
                <a:cs typeface="Old Standard"/>
                <a:sym typeface="Old Standard"/>
              </a:rPr>
              <a:t> when applying for a job. It serves as your </a:t>
            </a:r>
            <a:r>
              <a:rPr lang="en-US" sz="4088" b="1">
                <a:solidFill>
                  <a:srgbClr val="4D3527"/>
                </a:solidFill>
                <a:latin typeface="Old Standard Bold"/>
                <a:ea typeface="Old Standard Bold"/>
                <a:cs typeface="Old Standard Bold"/>
                <a:sym typeface="Old Standard Bold"/>
              </a:rPr>
              <a:t>first introduction to the employer</a:t>
            </a:r>
            <a:r>
              <a:rPr lang="en-US" sz="4088">
                <a:solidFill>
                  <a:srgbClr val="4D3527"/>
                </a:solidFill>
                <a:latin typeface="Old Standard"/>
                <a:ea typeface="Old Standard"/>
                <a:cs typeface="Old Standard"/>
                <a:sym typeface="Old Standard"/>
              </a:rPr>
              <a:t> and provides a chance to showcase </a:t>
            </a:r>
            <a:r>
              <a:rPr lang="en-US" sz="4088" b="1">
                <a:solidFill>
                  <a:srgbClr val="4D3527"/>
                </a:solidFill>
                <a:latin typeface="Old Standard Bold"/>
                <a:ea typeface="Old Standard Bold"/>
                <a:cs typeface="Old Standard Bold"/>
                <a:sym typeface="Old Standard Bold"/>
              </a:rPr>
              <a:t>why you are a strong candidate</a:t>
            </a:r>
            <a:r>
              <a:rPr lang="en-US" sz="4088">
                <a:solidFill>
                  <a:srgbClr val="4D3527"/>
                </a:solidFill>
                <a:latin typeface="Old Standard"/>
                <a:ea typeface="Old Standard"/>
                <a:cs typeface="Old Standard"/>
                <a:sym typeface="Old Standard"/>
              </a:rPr>
              <a:t> for the role. A well-crafted cover letter highlights your </a:t>
            </a:r>
            <a:r>
              <a:rPr lang="en-US" sz="4088" b="1">
                <a:solidFill>
                  <a:srgbClr val="4D3527"/>
                </a:solidFill>
                <a:latin typeface="Old Standard Bold"/>
                <a:ea typeface="Old Standard Bold"/>
                <a:cs typeface="Old Standard Bold"/>
                <a:sym typeface="Old Standard Bold"/>
              </a:rPr>
              <a:t>relevant skills, experience, and enthusiasm</a:t>
            </a:r>
            <a:r>
              <a:rPr lang="en-US" sz="4088">
                <a:solidFill>
                  <a:srgbClr val="4D3527"/>
                </a:solidFill>
                <a:latin typeface="Old Standard"/>
                <a:ea typeface="Old Standard"/>
                <a:cs typeface="Old Standard"/>
                <a:sym typeface="Old Standard"/>
              </a:rPr>
              <a:t> for the position. It also helps recruiters understand how you can </a:t>
            </a:r>
            <a:r>
              <a:rPr lang="en-US" sz="4088" b="1">
                <a:solidFill>
                  <a:srgbClr val="4D3527"/>
                </a:solidFill>
                <a:latin typeface="Old Standard Bold"/>
                <a:ea typeface="Old Standard Bold"/>
                <a:cs typeface="Old Standard Bold"/>
                <a:sym typeface="Old Standard Bold"/>
              </a:rPr>
              <a:t>contribute to their company’s success</a:t>
            </a:r>
            <a:r>
              <a:rPr lang="en-US" sz="4088">
                <a:solidFill>
                  <a:srgbClr val="4D3527"/>
                </a:solidFill>
                <a:latin typeface="Old Standard"/>
                <a:ea typeface="Old Standard"/>
                <a:cs typeface="Old Standard"/>
                <a:sym typeface="Old Standard"/>
              </a:rPr>
              <a:t> before they review your resume.</a:t>
            </a:r>
          </a:p>
          <a:p>
            <a:pPr algn="just">
              <a:lnSpc>
                <a:spcPts val="4333"/>
              </a:lnSpc>
            </a:pPr>
            <a:endParaRPr lang="en-US" sz="4088">
              <a:solidFill>
                <a:srgbClr val="4D3527"/>
              </a:solidFill>
              <a:latin typeface="Old Standard"/>
              <a:ea typeface="Old Standard"/>
              <a:cs typeface="Old Standard"/>
              <a:sym typeface="Old Standard"/>
            </a:endParaRPr>
          </a:p>
          <a:p>
            <a:pPr algn="just">
              <a:lnSpc>
                <a:spcPts val="4333"/>
              </a:lnSpc>
            </a:pPr>
            <a:endParaRPr lang="en-US" sz="4088">
              <a:solidFill>
                <a:srgbClr val="4D3527"/>
              </a:solidFill>
              <a:latin typeface="Old Standard"/>
              <a:ea typeface="Old Standard"/>
              <a:cs typeface="Old Standard"/>
              <a:sym typeface="Old Standar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53" b="-6353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10491015" flipH="1">
            <a:off x="-348146" y="-306015"/>
            <a:ext cx="12145959" cy="3527848"/>
          </a:xfrm>
          <a:custGeom>
            <a:avLst/>
            <a:gdLst/>
            <a:ahLst/>
            <a:cxnLst/>
            <a:rect l="l" t="t" r="r" b="b"/>
            <a:pathLst>
              <a:path w="12145959" h="3527848">
                <a:moveTo>
                  <a:pt x="12145959" y="0"/>
                </a:moveTo>
                <a:lnTo>
                  <a:pt x="0" y="0"/>
                </a:lnTo>
                <a:lnTo>
                  <a:pt x="0" y="3527848"/>
                </a:lnTo>
                <a:lnTo>
                  <a:pt x="12145959" y="3527848"/>
                </a:lnTo>
                <a:lnTo>
                  <a:pt x="12145959" y="0"/>
                </a:lnTo>
                <a:close/>
              </a:path>
            </a:pathLst>
          </a:custGeom>
          <a:blipFill>
            <a:blip r:embed="rId3"/>
            <a:stretch>
              <a:fillRect t="-9667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rot="10182178" flipH="1">
            <a:off x="6213538" y="-2613095"/>
            <a:ext cx="12145959" cy="3527848"/>
          </a:xfrm>
          <a:custGeom>
            <a:avLst/>
            <a:gdLst/>
            <a:ahLst/>
            <a:cxnLst/>
            <a:rect l="l" t="t" r="r" b="b"/>
            <a:pathLst>
              <a:path w="12145959" h="3527848">
                <a:moveTo>
                  <a:pt x="12145959" y="0"/>
                </a:moveTo>
                <a:lnTo>
                  <a:pt x="0" y="0"/>
                </a:lnTo>
                <a:lnTo>
                  <a:pt x="0" y="3527848"/>
                </a:lnTo>
                <a:lnTo>
                  <a:pt x="12145959" y="3527848"/>
                </a:lnTo>
                <a:lnTo>
                  <a:pt x="12145959" y="0"/>
                </a:lnTo>
                <a:close/>
              </a:path>
            </a:pathLst>
          </a:custGeom>
          <a:blipFill>
            <a:blip r:embed="rId3"/>
            <a:stretch>
              <a:fillRect t="-9667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 rot="10182178" flipH="1">
            <a:off x="7793156" y="-735224"/>
            <a:ext cx="12145959" cy="3527848"/>
          </a:xfrm>
          <a:custGeom>
            <a:avLst/>
            <a:gdLst/>
            <a:ahLst/>
            <a:cxnLst/>
            <a:rect l="l" t="t" r="r" b="b"/>
            <a:pathLst>
              <a:path w="12145959" h="3527848">
                <a:moveTo>
                  <a:pt x="12145959" y="0"/>
                </a:moveTo>
                <a:lnTo>
                  <a:pt x="0" y="0"/>
                </a:lnTo>
                <a:lnTo>
                  <a:pt x="0" y="3527848"/>
                </a:lnTo>
                <a:lnTo>
                  <a:pt x="12145959" y="3527848"/>
                </a:lnTo>
                <a:lnTo>
                  <a:pt x="12145959" y="0"/>
                </a:lnTo>
                <a:close/>
              </a:path>
            </a:pathLst>
          </a:custGeom>
          <a:blipFill>
            <a:blip r:embed="rId3"/>
            <a:stretch>
              <a:fillRect t="-9667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 rot="-248081">
            <a:off x="-325706" y="7069841"/>
            <a:ext cx="12145959" cy="3527848"/>
          </a:xfrm>
          <a:custGeom>
            <a:avLst/>
            <a:gdLst/>
            <a:ahLst/>
            <a:cxnLst/>
            <a:rect l="l" t="t" r="r" b="b"/>
            <a:pathLst>
              <a:path w="12145959" h="3527848">
                <a:moveTo>
                  <a:pt x="0" y="0"/>
                </a:moveTo>
                <a:lnTo>
                  <a:pt x="12145958" y="0"/>
                </a:lnTo>
                <a:lnTo>
                  <a:pt x="12145958" y="3527848"/>
                </a:lnTo>
                <a:lnTo>
                  <a:pt x="0" y="35278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667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 rot="-248081">
            <a:off x="7793156" y="8523076"/>
            <a:ext cx="12145959" cy="3527848"/>
          </a:xfrm>
          <a:custGeom>
            <a:avLst/>
            <a:gdLst/>
            <a:ahLst/>
            <a:cxnLst/>
            <a:rect l="l" t="t" r="r" b="b"/>
            <a:pathLst>
              <a:path w="12145959" h="3527848">
                <a:moveTo>
                  <a:pt x="0" y="0"/>
                </a:moveTo>
                <a:lnTo>
                  <a:pt x="12145959" y="0"/>
                </a:lnTo>
                <a:lnTo>
                  <a:pt x="12145959" y="3527848"/>
                </a:lnTo>
                <a:lnTo>
                  <a:pt x="0" y="35278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6674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8" name="Group 8"/>
          <p:cNvGrpSpPr/>
          <p:nvPr/>
        </p:nvGrpSpPr>
        <p:grpSpPr>
          <a:xfrm>
            <a:off x="0" y="1971896"/>
            <a:ext cx="18288000" cy="6861870"/>
            <a:chOff x="0" y="0"/>
            <a:chExt cx="7301857" cy="273974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301857" cy="2739741"/>
            </a:xfrm>
            <a:custGeom>
              <a:avLst/>
              <a:gdLst/>
              <a:ahLst/>
              <a:cxnLst/>
              <a:rect l="l" t="t" r="r" b="b"/>
              <a:pathLst>
                <a:path w="7301857" h="2739741">
                  <a:moveTo>
                    <a:pt x="5927" y="0"/>
                  </a:moveTo>
                  <a:lnTo>
                    <a:pt x="7295931" y="0"/>
                  </a:lnTo>
                  <a:cubicBezTo>
                    <a:pt x="7297503" y="0"/>
                    <a:pt x="7299010" y="624"/>
                    <a:pt x="7300122" y="1736"/>
                  </a:cubicBezTo>
                  <a:cubicBezTo>
                    <a:pt x="7301233" y="2847"/>
                    <a:pt x="7301857" y="4355"/>
                    <a:pt x="7301857" y="5927"/>
                  </a:cubicBezTo>
                  <a:lnTo>
                    <a:pt x="7301857" y="2733815"/>
                  </a:lnTo>
                  <a:cubicBezTo>
                    <a:pt x="7301857" y="2737088"/>
                    <a:pt x="7299204" y="2739741"/>
                    <a:pt x="7295931" y="2739741"/>
                  </a:cubicBezTo>
                  <a:lnTo>
                    <a:pt x="5927" y="2739741"/>
                  </a:lnTo>
                  <a:cubicBezTo>
                    <a:pt x="2653" y="2739741"/>
                    <a:pt x="0" y="2737088"/>
                    <a:pt x="0" y="2733815"/>
                  </a:cubicBezTo>
                  <a:lnTo>
                    <a:pt x="0" y="5927"/>
                  </a:lnTo>
                  <a:cubicBezTo>
                    <a:pt x="0" y="2653"/>
                    <a:pt x="2653" y="0"/>
                    <a:pt x="5927" y="0"/>
                  </a:cubicBezTo>
                  <a:close/>
                </a:path>
              </a:pathLst>
            </a:custGeom>
            <a:solidFill>
              <a:srgbClr val="F5EDD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7301857" cy="2815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11139" y="7369656"/>
            <a:ext cx="1016041" cy="1045310"/>
          </a:xfrm>
          <a:custGeom>
            <a:avLst/>
            <a:gdLst/>
            <a:ahLst/>
            <a:cxnLst/>
            <a:rect l="l" t="t" r="r" b="b"/>
            <a:pathLst>
              <a:path w="1016041" h="1045310">
                <a:moveTo>
                  <a:pt x="0" y="0"/>
                </a:moveTo>
                <a:lnTo>
                  <a:pt x="1016041" y="0"/>
                </a:lnTo>
                <a:lnTo>
                  <a:pt x="1016041" y="1045309"/>
                </a:lnTo>
                <a:lnTo>
                  <a:pt x="0" y="10453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 rot="872636">
            <a:off x="-291875" y="5911546"/>
            <a:ext cx="1206027" cy="3705293"/>
          </a:xfrm>
          <a:custGeom>
            <a:avLst/>
            <a:gdLst/>
            <a:ahLst/>
            <a:cxnLst/>
            <a:rect l="l" t="t" r="r" b="b"/>
            <a:pathLst>
              <a:path w="1206027" h="3705293">
                <a:moveTo>
                  <a:pt x="0" y="0"/>
                </a:moveTo>
                <a:lnTo>
                  <a:pt x="1206027" y="0"/>
                </a:lnTo>
                <a:lnTo>
                  <a:pt x="1206027" y="3705293"/>
                </a:lnTo>
                <a:lnTo>
                  <a:pt x="0" y="37052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 rot="696389">
            <a:off x="14820449" y="1162494"/>
            <a:ext cx="2183882" cy="1618802"/>
          </a:xfrm>
          <a:custGeom>
            <a:avLst/>
            <a:gdLst/>
            <a:ahLst/>
            <a:cxnLst/>
            <a:rect l="l" t="t" r="r" b="b"/>
            <a:pathLst>
              <a:path w="2183882" h="1618802">
                <a:moveTo>
                  <a:pt x="0" y="0"/>
                </a:moveTo>
                <a:lnTo>
                  <a:pt x="2183882" y="0"/>
                </a:lnTo>
                <a:lnTo>
                  <a:pt x="2183882" y="1618803"/>
                </a:lnTo>
                <a:lnTo>
                  <a:pt x="0" y="16188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Freeform 14"/>
          <p:cNvSpPr/>
          <p:nvPr/>
        </p:nvSpPr>
        <p:spPr>
          <a:xfrm rot="-1013125">
            <a:off x="16381154" y="296403"/>
            <a:ext cx="2576792" cy="3610217"/>
          </a:xfrm>
          <a:custGeom>
            <a:avLst/>
            <a:gdLst/>
            <a:ahLst/>
            <a:cxnLst/>
            <a:rect l="l" t="t" r="r" b="b"/>
            <a:pathLst>
              <a:path w="2576792" h="3610217">
                <a:moveTo>
                  <a:pt x="0" y="0"/>
                </a:moveTo>
                <a:lnTo>
                  <a:pt x="2576792" y="0"/>
                </a:lnTo>
                <a:lnTo>
                  <a:pt x="2576792" y="3610217"/>
                </a:lnTo>
                <a:lnTo>
                  <a:pt x="0" y="36102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5" name="Freeform 15"/>
          <p:cNvSpPr/>
          <p:nvPr/>
        </p:nvSpPr>
        <p:spPr>
          <a:xfrm>
            <a:off x="16714124" y="1492956"/>
            <a:ext cx="748798" cy="770369"/>
          </a:xfrm>
          <a:custGeom>
            <a:avLst/>
            <a:gdLst/>
            <a:ahLst/>
            <a:cxnLst/>
            <a:rect l="l" t="t" r="r" b="b"/>
            <a:pathLst>
              <a:path w="748798" h="770369">
                <a:moveTo>
                  <a:pt x="0" y="0"/>
                </a:moveTo>
                <a:lnTo>
                  <a:pt x="748798" y="0"/>
                </a:lnTo>
                <a:lnTo>
                  <a:pt x="748798" y="770369"/>
                </a:lnTo>
                <a:lnTo>
                  <a:pt x="0" y="7703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6" name="Freeform 16"/>
          <p:cNvSpPr/>
          <p:nvPr/>
        </p:nvSpPr>
        <p:spPr>
          <a:xfrm>
            <a:off x="-498898" y="8270463"/>
            <a:ext cx="3055196" cy="1126604"/>
          </a:xfrm>
          <a:custGeom>
            <a:avLst/>
            <a:gdLst/>
            <a:ahLst/>
            <a:cxnLst/>
            <a:rect l="l" t="t" r="r" b="b"/>
            <a:pathLst>
              <a:path w="3055196" h="1126604">
                <a:moveTo>
                  <a:pt x="0" y="0"/>
                </a:moveTo>
                <a:lnTo>
                  <a:pt x="3055196" y="0"/>
                </a:lnTo>
                <a:lnTo>
                  <a:pt x="3055196" y="1126604"/>
                </a:lnTo>
                <a:lnTo>
                  <a:pt x="0" y="11266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TextBox 17"/>
          <p:cNvSpPr txBox="1"/>
          <p:nvPr/>
        </p:nvSpPr>
        <p:spPr>
          <a:xfrm>
            <a:off x="1326300" y="2613760"/>
            <a:ext cx="16343250" cy="4997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33"/>
              </a:lnSpc>
            </a:pPr>
            <a:r>
              <a:rPr lang="en-US" sz="4088">
                <a:solidFill>
                  <a:srgbClr val="4D3527"/>
                </a:solidFill>
                <a:latin typeface="Old Standard"/>
                <a:ea typeface="Old Standard"/>
                <a:cs typeface="Old Standard"/>
                <a:sym typeface="Old Standard"/>
              </a:rPr>
              <a:t>A well-written cover letter increases your chances of getting hired by making your application stand out.</a:t>
            </a:r>
          </a:p>
          <a:p>
            <a:pPr algn="just">
              <a:lnSpc>
                <a:spcPts val="4333"/>
              </a:lnSpc>
            </a:pPr>
            <a:r>
              <a:rPr lang="en-US" sz="4088" b="1">
                <a:solidFill>
                  <a:srgbClr val="4D3527"/>
                </a:solidFill>
                <a:latin typeface="Old Standard Bold"/>
                <a:ea typeface="Old Standard Bold"/>
                <a:cs typeface="Old Standard Bold"/>
                <a:sym typeface="Old Standard Bold"/>
              </a:rPr>
              <a:t>Why do employers ask for a cover letter?</a:t>
            </a:r>
          </a:p>
          <a:p>
            <a:pPr marL="882684" lvl="1" indent="-441342" algn="just">
              <a:lnSpc>
                <a:spcPts val="4333"/>
              </a:lnSpc>
              <a:buFont typeface="Arial"/>
              <a:buChar char="•"/>
            </a:pPr>
            <a:r>
              <a:rPr lang="en-US" sz="4088">
                <a:solidFill>
                  <a:srgbClr val="4D3527"/>
                </a:solidFill>
                <a:latin typeface="Old Standard"/>
                <a:ea typeface="Old Standard"/>
                <a:cs typeface="Old Standard"/>
                <a:sym typeface="Old Standard"/>
              </a:rPr>
              <a:t>It introduces you professionally before they look at your CV.</a:t>
            </a:r>
          </a:p>
          <a:p>
            <a:pPr marL="882684" lvl="1" indent="-441342" algn="just">
              <a:lnSpc>
                <a:spcPts val="4333"/>
              </a:lnSpc>
              <a:buFont typeface="Arial"/>
              <a:buChar char="•"/>
            </a:pPr>
            <a:r>
              <a:rPr lang="en-US" sz="4088">
                <a:solidFill>
                  <a:srgbClr val="4D3527"/>
                </a:solidFill>
                <a:latin typeface="Old Standard"/>
                <a:ea typeface="Old Standard"/>
                <a:cs typeface="Old Standard"/>
                <a:sym typeface="Old Standard"/>
              </a:rPr>
              <a:t>It highlights skills that match the job requirements.</a:t>
            </a:r>
          </a:p>
          <a:p>
            <a:pPr marL="882684" lvl="1" indent="-441342" algn="just">
              <a:lnSpc>
                <a:spcPts val="4333"/>
              </a:lnSpc>
              <a:buFont typeface="Arial"/>
              <a:buChar char="•"/>
            </a:pPr>
            <a:r>
              <a:rPr lang="en-US" sz="4088">
                <a:solidFill>
                  <a:srgbClr val="4D3527"/>
                </a:solidFill>
                <a:latin typeface="Old Standard"/>
                <a:ea typeface="Old Standard"/>
                <a:cs typeface="Old Standard"/>
                <a:sym typeface="Old Standard"/>
              </a:rPr>
              <a:t>It shows your interest in the company and the role.</a:t>
            </a:r>
          </a:p>
          <a:p>
            <a:pPr marL="882684" lvl="1" indent="-441342" algn="just">
              <a:lnSpc>
                <a:spcPts val="4333"/>
              </a:lnSpc>
              <a:buFont typeface="Arial"/>
              <a:buChar char="•"/>
            </a:pPr>
            <a:r>
              <a:rPr lang="en-US" sz="4088">
                <a:solidFill>
                  <a:srgbClr val="4D3527"/>
                </a:solidFill>
                <a:latin typeface="Old Standard"/>
                <a:ea typeface="Old Standard"/>
                <a:cs typeface="Old Standard"/>
                <a:sym typeface="Old Standard"/>
              </a:rPr>
              <a:t>It demonstrates your communication skills and ability to present yourself effectively.</a:t>
            </a:r>
          </a:p>
          <a:p>
            <a:pPr algn="just">
              <a:lnSpc>
                <a:spcPts val="4333"/>
              </a:lnSpc>
            </a:pPr>
            <a:endParaRPr lang="en-US" sz="4088">
              <a:solidFill>
                <a:srgbClr val="4D3527"/>
              </a:solidFill>
              <a:latin typeface="Old Standard"/>
              <a:ea typeface="Old Standard"/>
              <a:cs typeface="Old Standard"/>
              <a:sym typeface="Old Standard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7771359" y="6932533"/>
            <a:ext cx="8485613" cy="2795753"/>
            <a:chOff x="0" y="0"/>
            <a:chExt cx="3388054" cy="111626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388054" cy="1116262"/>
            </a:xfrm>
            <a:custGeom>
              <a:avLst/>
              <a:gdLst/>
              <a:ahLst/>
              <a:cxnLst/>
              <a:rect l="l" t="t" r="r" b="b"/>
              <a:pathLst>
                <a:path w="3388054" h="1116262">
                  <a:moveTo>
                    <a:pt x="60216" y="0"/>
                  </a:moveTo>
                  <a:lnTo>
                    <a:pt x="3327839" y="0"/>
                  </a:lnTo>
                  <a:cubicBezTo>
                    <a:pt x="3361095" y="0"/>
                    <a:pt x="3388054" y="26959"/>
                    <a:pt x="3388054" y="60216"/>
                  </a:cubicBezTo>
                  <a:lnTo>
                    <a:pt x="3388054" y="1056046"/>
                  </a:lnTo>
                  <a:cubicBezTo>
                    <a:pt x="3388054" y="1089302"/>
                    <a:pt x="3361095" y="1116262"/>
                    <a:pt x="3327839" y="1116262"/>
                  </a:cubicBezTo>
                  <a:lnTo>
                    <a:pt x="60216" y="1116262"/>
                  </a:lnTo>
                  <a:cubicBezTo>
                    <a:pt x="44245" y="1116262"/>
                    <a:pt x="28929" y="1109918"/>
                    <a:pt x="17637" y="1098625"/>
                  </a:cubicBezTo>
                  <a:cubicBezTo>
                    <a:pt x="6344" y="1087332"/>
                    <a:pt x="0" y="1072016"/>
                    <a:pt x="0" y="1056046"/>
                  </a:cubicBezTo>
                  <a:lnTo>
                    <a:pt x="0" y="60216"/>
                  </a:lnTo>
                  <a:cubicBezTo>
                    <a:pt x="0" y="26959"/>
                    <a:pt x="26959" y="0"/>
                    <a:pt x="602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76200"/>
              <a:ext cx="3388054" cy="119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5178732" y="293815"/>
            <a:ext cx="7930536" cy="1668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 b="1" spc="287" dirty="0">
                <a:solidFill>
                  <a:srgbClr val="44312B"/>
                </a:solidFill>
                <a:latin typeface="Loubag Ultra-Bold"/>
                <a:ea typeface="Loubag Ultra-Bold"/>
                <a:cs typeface="Loubag Ultra-Bold"/>
                <a:sym typeface="Loubag Ultra-Bold"/>
              </a:rPr>
              <a:t>WHY IS A COVER LETTER IMPORTANT?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191788" y="7205463"/>
            <a:ext cx="7479680" cy="2522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97"/>
              </a:lnSpc>
            </a:pPr>
            <a:r>
              <a:rPr lang="en-US" sz="3676">
                <a:solidFill>
                  <a:srgbClr val="724919"/>
                </a:solidFill>
                <a:latin typeface="Old Standard"/>
                <a:ea typeface="Old Standard"/>
                <a:cs typeface="Old Standard"/>
                <a:sym typeface="Old Standard"/>
              </a:rPr>
              <a:t>Think Like an Employer:</a:t>
            </a:r>
          </a:p>
          <a:p>
            <a:pPr algn="just">
              <a:lnSpc>
                <a:spcPts val="3897"/>
              </a:lnSpc>
            </a:pPr>
            <a:r>
              <a:rPr lang="en-US" sz="3676">
                <a:solidFill>
                  <a:srgbClr val="724919"/>
                </a:solidFill>
                <a:latin typeface="Old Standard"/>
                <a:ea typeface="Old Standard"/>
                <a:cs typeface="Old Standard"/>
                <a:sym typeface="Old Standard"/>
              </a:rPr>
              <a:t>If two candidates have similar CVs, the one with a stronger cover letter is more likely to get an interview.</a:t>
            </a:r>
          </a:p>
          <a:p>
            <a:pPr algn="just">
              <a:lnSpc>
                <a:spcPts val="3897"/>
              </a:lnSpc>
            </a:pPr>
            <a:endParaRPr lang="en-US" sz="3676">
              <a:solidFill>
                <a:srgbClr val="724919"/>
              </a:solidFill>
              <a:latin typeface="Old Standard"/>
              <a:ea typeface="Old Standard"/>
              <a:cs typeface="Old Standard"/>
              <a:sym typeface="Old Standar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53" b="-6353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1577144" y="2231076"/>
            <a:ext cx="14794049" cy="7375896"/>
            <a:chOff x="0" y="0"/>
            <a:chExt cx="19725399" cy="9834528"/>
          </a:xfrm>
        </p:grpSpPr>
        <p:sp>
          <p:nvSpPr>
            <p:cNvPr id="4" name="Freeform 4"/>
            <p:cNvSpPr/>
            <p:nvPr/>
          </p:nvSpPr>
          <p:spPr>
            <a:xfrm rot="-5400000" flipH="1" flipV="1">
              <a:off x="-1253638" y="1253638"/>
              <a:ext cx="9834528" cy="7327252"/>
            </a:xfrm>
            <a:custGeom>
              <a:avLst/>
              <a:gdLst/>
              <a:ahLst/>
              <a:cxnLst/>
              <a:rect l="l" t="t" r="r" b="b"/>
              <a:pathLst>
                <a:path w="9834528" h="7327252">
                  <a:moveTo>
                    <a:pt x="9834528" y="7327252"/>
                  </a:moveTo>
                  <a:lnTo>
                    <a:pt x="0" y="7327252"/>
                  </a:lnTo>
                  <a:lnTo>
                    <a:pt x="0" y="0"/>
                  </a:lnTo>
                  <a:lnTo>
                    <a:pt x="9834528" y="0"/>
                  </a:lnTo>
                  <a:lnTo>
                    <a:pt x="9834528" y="7327252"/>
                  </a:lnTo>
                  <a:close/>
                </a:path>
              </a:pathLst>
            </a:custGeom>
            <a:blipFill>
              <a:blip r:embed="rId3"/>
              <a:stretch>
                <a:fillRect t="-18126" b="-321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Freeform 5"/>
            <p:cNvSpPr/>
            <p:nvPr/>
          </p:nvSpPr>
          <p:spPr>
            <a:xfrm rot="-5400000">
              <a:off x="5569427" y="1484226"/>
              <a:ext cx="9834528" cy="6866076"/>
            </a:xfrm>
            <a:custGeom>
              <a:avLst/>
              <a:gdLst/>
              <a:ahLst/>
              <a:cxnLst/>
              <a:rect l="l" t="t" r="r" b="b"/>
              <a:pathLst>
                <a:path w="9834528" h="6866076">
                  <a:moveTo>
                    <a:pt x="0" y="0"/>
                  </a:moveTo>
                  <a:lnTo>
                    <a:pt x="9834528" y="0"/>
                  </a:lnTo>
                  <a:lnTo>
                    <a:pt x="9834528" y="6866076"/>
                  </a:lnTo>
                  <a:lnTo>
                    <a:pt x="0" y="6866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6081" b="-321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/>
            <p:cNvSpPr/>
            <p:nvPr/>
          </p:nvSpPr>
          <p:spPr>
            <a:xfrm rot="-5400000">
              <a:off x="11375097" y="1484226"/>
              <a:ext cx="9834528" cy="6866076"/>
            </a:xfrm>
            <a:custGeom>
              <a:avLst/>
              <a:gdLst/>
              <a:ahLst/>
              <a:cxnLst/>
              <a:rect l="l" t="t" r="r" b="b"/>
              <a:pathLst>
                <a:path w="9834528" h="6866076">
                  <a:moveTo>
                    <a:pt x="0" y="0"/>
                  </a:moveTo>
                  <a:lnTo>
                    <a:pt x="9834527" y="0"/>
                  </a:lnTo>
                  <a:lnTo>
                    <a:pt x="9834527" y="6866076"/>
                  </a:lnTo>
                  <a:lnTo>
                    <a:pt x="0" y="6866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6081" b="-321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7" name="Freeform 7"/>
          <p:cNvSpPr/>
          <p:nvPr/>
        </p:nvSpPr>
        <p:spPr>
          <a:xfrm rot="1497526">
            <a:off x="14756609" y="-2788966"/>
            <a:ext cx="5005383" cy="3722185"/>
          </a:xfrm>
          <a:custGeom>
            <a:avLst/>
            <a:gdLst/>
            <a:ahLst/>
            <a:cxnLst/>
            <a:rect l="l" t="t" r="r" b="b"/>
            <a:pathLst>
              <a:path w="5005383" h="3722185">
                <a:moveTo>
                  <a:pt x="0" y="0"/>
                </a:moveTo>
                <a:lnTo>
                  <a:pt x="5005382" y="0"/>
                </a:lnTo>
                <a:lnTo>
                  <a:pt x="5005382" y="3722185"/>
                </a:lnTo>
                <a:lnTo>
                  <a:pt x="0" y="37221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 rot="1497526">
            <a:off x="-1473991" y="9663314"/>
            <a:ext cx="5005383" cy="3722185"/>
          </a:xfrm>
          <a:custGeom>
            <a:avLst/>
            <a:gdLst/>
            <a:ahLst/>
            <a:cxnLst/>
            <a:rect l="l" t="t" r="r" b="b"/>
            <a:pathLst>
              <a:path w="5005383" h="3722185">
                <a:moveTo>
                  <a:pt x="0" y="0"/>
                </a:moveTo>
                <a:lnTo>
                  <a:pt x="5005382" y="0"/>
                </a:lnTo>
                <a:lnTo>
                  <a:pt x="5005382" y="3722184"/>
                </a:lnTo>
                <a:lnTo>
                  <a:pt x="0" y="3722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 rot="-1167675" flipH="1">
            <a:off x="16961875" y="8621959"/>
            <a:ext cx="1222351" cy="3755446"/>
          </a:xfrm>
          <a:custGeom>
            <a:avLst/>
            <a:gdLst/>
            <a:ahLst/>
            <a:cxnLst/>
            <a:rect l="l" t="t" r="r" b="b"/>
            <a:pathLst>
              <a:path w="1222351" h="3755446">
                <a:moveTo>
                  <a:pt x="1222351" y="0"/>
                </a:moveTo>
                <a:lnTo>
                  <a:pt x="0" y="0"/>
                </a:lnTo>
                <a:lnTo>
                  <a:pt x="0" y="3755446"/>
                </a:lnTo>
                <a:lnTo>
                  <a:pt x="1222351" y="3755446"/>
                </a:lnTo>
                <a:lnTo>
                  <a:pt x="1222351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 rot="6730157">
            <a:off x="-3517582" y="-1889418"/>
            <a:ext cx="4830262" cy="4262706"/>
          </a:xfrm>
          <a:custGeom>
            <a:avLst/>
            <a:gdLst/>
            <a:ahLst/>
            <a:cxnLst/>
            <a:rect l="l" t="t" r="r" b="b"/>
            <a:pathLst>
              <a:path w="4830262" h="4262706">
                <a:moveTo>
                  <a:pt x="0" y="0"/>
                </a:moveTo>
                <a:lnTo>
                  <a:pt x="4830263" y="0"/>
                </a:lnTo>
                <a:lnTo>
                  <a:pt x="4830263" y="4262706"/>
                </a:lnTo>
                <a:lnTo>
                  <a:pt x="0" y="42627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 rot="-3698158">
            <a:off x="17354743" y="7629729"/>
            <a:ext cx="4830262" cy="4262706"/>
          </a:xfrm>
          <a:custGeom>
            <a:avLst/>
            <a:gdLst/>
            <a:ahLst/>
            <a:cxnLst/>
            <a:rect l="l" t="t" r="r" b="b"/>
            <a:pathLst>
              <a:path w="4830262" h="4262706">
                <a:moveTo>
                  <a:pt x="0" y="0"/>
                </a:moveTo>
                <a:lnTo>
                  <a:pt x="4830262" y="0"/>
                </a:lnTo>
                <a:lnTo>
                  <a:pt x="4830262" y="4262707"/>
                </a:lnTo>
                <a:lnTo>
                  <a:pt x="0" y="42627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TextBox 12"/>
          <p:cNvSpPr txBox="1"/>
          <p:nvPr/>
        </p:nvSpPr>
        <p:spPr>
          <a:xfrm>
            <a:off x="3180867" y="2862163"/>
            <a:ext cx="8244461" cy="4803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92"/>
              </a:lnSpc>
            </a:pPr>
            <a:r>
              <a:rPr lang="en-US" sz="3200" b="1" dirty="0">
                <a:solidFill>
                  <a:srgbClr val="4D3527"/>
                </a:solidFill>
                <a:latin typeface="Old Standard Bold"/>
                <a:ea typeface="Old Standard Bold"/>
                <a:cs typeface="Old Standard Bold"/>
                <a:sym typeface="Old Standard Bold"/>
              </a:rPr>
              <a:t>Sender’s Details – </a:t>
            </a:r>
          </a:p>
          <a:p>
            <a:pPr>
              <a:lnSpc>
                <a:spcPts val="3392"/>
              </a:lnSpc>
            </a:pPr>
            <a:r>
              <a:rPr lang="en-US" sz="3200" dirty="0">
                <a:solidFill>
                  <a:srgbClr val="4D3527"/>
                </a:solidFill>
                <a:latin typeface="Old Standard"/>
                <a:ea typeface="Old Standard"/>
                <a:cs typeface="Old Standard"/>
                <a:sym typeface="Old Standard"/>
              </a:rPr>
              <a:t>Your name, contact info (top right/center).</a:t>
            </a:r>
          </a:p>
          <a:p>
            <a:pPr>
              <a:lnSpc>
                <a:spcPts val="3392"/>
              </a:lnSpc>
            </a:pPr>
            <a:endParaRPr lang="en-US" sz="3200" dirty="0">
              <a:solidFill>
                <a:srgbClr val="4D3527"/>
              </a:solidFill>
              <a:latin typeface="Old Standard"/>
              <a:ea typeface="Old Standard"/>
              <a:cs typeface="Old Standard"/>
              <a:sym typeface="Old Standard"/>
            </a:endParaRPr>
          </a:p>
          <a:p>
            <a:pPr>
              <a:lnSpc>
                <a:spcPts val="3392"/>
              </a:lnSpc>
            </a:pPr>
            <a:r>
              <a:rPr lang="en-US" sz="3200" b="1" dirty="0">
                <a:solidFill>
                  <a:srgbClr val="4D3527"/>
                </a:solidFill>
                <a:latin typeface="Old Standard Bold"/>
                <a:ea typeface="Old Standard Bold"/>
                <a:cs typeface="Old Standard Bold"/>
                <a:sym typeface="Old Standard Bold"/>
              </a:rPr>
              <a:t>Receiver’s Details –  </a:t>
            </a:r>
          </a:p>
          <a:p>
            <a:pPr>
              <a:lnSpc>
                <a:spcPts val="3392"/>
              </a:lnSpc>
            </a:pPr>
            <a:r>
              <a:rPr lang="en-US" sz="3200" dirty="0">
                <a:solidFill>
                  <a:srgbClr val="4D3527"/>
                </a:solidFill>
                <a:latin typeface="Old Standard"/>
                <a:ea typeface="Old Standard"/>
                <a:cs typeface="Old Standard"/>
                <a:sym typeface="Old Standard"/>
              </a:rPr>
              <a:t>Hiring manager’s name, company, and address.</a:t>
            </a:r>
          </a:p>
          <a:p>
            <a:pPr>
              <a:lnSpc>
                <a:spcPts val="3392"/>
              </a:lnSpc>
            </a:pPr>
            <a:endParaRPr lang="en-US" sz="3200" dirty="0">
              <a:solidFill>
                <a:srgbClr val="4D3527"/>
              </a:solidFill>
              <a:latin typeface="Old Standard"/>
              <a:ea typeface="Old Standard"/>
              <a:cs typeface="Old Standard"/>
              <a:sym typeface="Old Standard"/>
            </a:endParaRPr>
          </a:p>
          <a:p>
            <a:pPr>
              <a:lnSpc>
                <a:spcPts val="3392"/>
              </a:lnSpc>
            </a:pPr>
            <a:r>
              <a:rPr lang="en-US" sz="3200" b="1" dirty="0">
                <a:solidFill>
                  <a:srgbClr val="4D3527"/>
                </a:solidFill>
                <a:latin typeface="Old Standard Bold"/>
                <a:ea typeface="Old Standard Bold"/>
                <a:cs typeface="Old Standard Bold"/>
                <a:sym typeface="Old Standard Bold"/>
              </a:rPr>
              <a:t>Salutation – </a:t>
            </a:r>
          </a:p>
          <a:p>
            <a:pPr>
              <a:lnSpc>
                <a:spcPts val="3392"/>
              </a:lnSpc>
            </a:pPr>
            <a:r>
              <a:rPr lang="en-US" sz="3200" dirty="0">
                <a:solidFill>
                  <a:srgbClr val="4D3527"/>
                </a:solidFill>
                <a:latin typeface="Old Standard"/>
                <a:ea typeface="Old Standard"/>
                <a:cs typeface="Old Standard"/>
                <a:sym typeface="Old Standard"/>
              </a:rPr>
              <a:t>Address the recruiter properly (e.g., Dear Mr. Smith).</a:t>
            </a:r>
          </a:p>
          <a:p>
            <a:pPr>
              <a:lnSpc>
                <a:spcPts val="3392"/>
              </a:lnSpc>
            </a:pPr>
            <a:endParaRPr lang="en-US" sz="3200" dirty="0">
              <a:solidFill>
                <a:srgbClr val="4D3527"/>
              </a:solidFill>
              <a:latin typeface="Old Standard"/>
              <a:ea typeface="Old Standard"/>
              <a:cs typeface="Old Standard"/>
              <a:sym typeface="Old Standard"/>
            </a:endParaRPr>
          </a:p>
        </p:txBody>
      </p:sp>
      <p:sp>
        <p:nvSpPr>
          <p:cNvPr id="13" name="Freeform 13"/>
          <p:cNvSpPr/>
          <p:nvPr/>
        </p:nvSpPr>
        <p:spPr>
          <a:xfrm rot="-10735283" flipH="1">
            <a:off x="2250518" y="-997435"/>
            <a:ext cx="12145959" cy="3527848"/>
          </a:xfrm>
          <a:custGeom>
            <a:avLst/>
            <a:gdLst/>
            <a:ahLst/>
            <a:cxnLst/>
            <a:rect l="l" t="t" r="r" b="b"/>
            <a:pathLst>
              <a:path w="12145959" h="3527848">
                <a:moveTo>
                  <a:pt x="12145958" y="0"/>
                </a:moveTo>
                <a:lnTo>
                  <a:pt x="0" y="0"/>
                </a:lnTo>
                <a:lnTo>
                  <a:pt x="0" y="3527848"/>
                </a:lnTo>
                <a:lnTo>
                  <a:pt x="12145958" y="3527848"/>
                </a:lnTo>
                <a:lnTo>
                  <a:pt x="12145958" y="0"/>
                </a:lnTo>
                <a:close/>
              </a:path>
            </a:pathLst>
          </a:custGeom>
          <a:blipFill>
            <a:blip r:embed="rId8"/>
            <a:stretch>
              <a:fillRect t="-9667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TextBox 14"/>
          <p:cNvSpPr txBox="1"/>
          <p:nvPr/>
        </p:nvSpPr>
        <p:spPr>
          <a:xfrm>
            <a:off x="5194162" y="571821"/>
            <a:ext cx="7899677" cy="165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 b="1" spc="288" dirty="0">
                <a:solidFill>
                  <a:srgbClr val="44312B"/>
                </a:solidFill>
                <a:latin typeface="Loubag Ultra-Bold"/>
                <a:ea typeface="Loubag Ultra-Bold"/>
                <a:cs typeface="Loubag Ultra-Bold"/>
                <a:sym typeface="Loubag Ultra-Bold"/>
              </a:rPr>
              <a:t>HOW TO WRITE A COVER LETTER?</a:t>
            </a:r>
          </a:p>
        </p:txBody>
      </p:sp>
      <p:sp>
        <p:nvSpPr>
          <p:cNvPr id="15" name="Freeform 15"/>
          <p:cNvSpPr/>
          <p:nvPr/>
        </p:nvSpPr>
        <p:spPr>
          <a:xfrm flipH="1">
            <a:off x="-160989" y="5878770"/>
            <a:ext cx="2379378" cy="2902297"/>
          </a:xfrm>
          <a:custGeom>
            <a:avLst/>
            <a:gdLst/>
            <a:ahLst/>
            <a:cxnLst/>
            <a:rect l="l" t="t" r="r" b="b"/>
            <a:pathLst>
              <a:path w="2379378" h="2902297">
                <a:moveTo>
                  <a:pt x="2379378" y="0"/>
                </a:moveTo>
                <a:lnTo>
                  <a:pt x="0" y="0"/>
                </a:lnTo>
                <a:lnTo>
                  <a:pt x="0" y="2902297"/>
                </a:lnTo>
                <a:lnTo>
                  <a:pt x="2379378" y="2902297"/>
                </a:lnTo>
                <a:lnTo>
                  <a:pt x="2379378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6" name="Freeform 16"/>
          <p:cNvSpPr/>
          <p:nvPr/>
        </p:nvSpPr>
        <p:spPr>
          <a:xfrm>
            <a:off x="0" y="8221516"/>
            <a:ext cx="4175096" cy="1539567"/>
          </a:xfrm>
          <a:custGeom>
            <a:avLst/>
            <a:gdLst/>
            <a:ahLst/>
            <a:cxnLst/>
            <a:rect l="l" t="t" r="r" b="b"/>
            <a:pathLst>
              <a:path w="4175096" h="1539567">
                <a:moveTo>
                  <a:pt x="0" y="0"/>
                </a:moveTo>
                <a:lnTo>
                  <a:pt x="4175096" y="0"/>
                </a:lnTo>
                <a:lnTo>
                  <a:pt x="4175096" y="1539567"/>
                </a:lnTo>
                <a:lnTo>
                  <a:pt x="0" y="15395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Freeform 17"/>
          <p:cNvSpPr/>
          <p:nvPr/>
        </p:nvSpPr>
        <p:spPr>
          <a:xfrm rot="-486232">
            <a:off x="14735655" y="50816"/>
            <a:ext cx="2183882" cy="1618802"/>
          </a:xfrm>
          <a:custGeom>
            <a:avLst/>
            <a:gdLst/>
            <a:ahLst/>
            <a:cxnLst/>
            <a:rect l="l" t="t" r="r" b="b"/>
            <a:pathLst>
              <a:path w="2183882" h="1618802">
                <a:moveTo>
                  <a:pt x="0" y="0"/>
                </a:moveTo>
                <a:lnTo>
                  <a:pt x="2183882" y="0"/>
                </a:lnTo>
                <a:lnTo>
                  <a:pt x="2183882" y="1618803"/>
                </a:lnTo>
                <a:lnTo>
                  <a:pt x="0" y="161880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8" name="Freeform 18"/>
          <p:cNvSpPr/>
          <p:nvPr/>
        </p:nvSpPr>
        <p:spPr>
          <a:xfrm rot="696389">
            <a:off x="15968111" y="1000727"/>
            <a:ext cx="2183882" cy="1618802"/>
          </a:xfrm>
          <a:custGeom>
            <a:avLst/>
            <a:gdLst/>
            <a:ahLst/>
            <a:cxnLst/>
            <a:rect l="l" t="t" r="r" b="b"/>
            <a:pathLst>
              <a:path w="2183882" h="1618802">
                <a:moveTo>
                  <a:pt x="0" y="0"/>
                </a:moveTo>
                <a:lnTo>
                  <a:pt x="2183882" y="0"/>
                </a:lnTo>
                <a:lnTo>
                  <a:pt x="2183882" y="1618802"/>
                </a:lnTo>
                <a:lnTo>
                  <a:pt x="0" y="161880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9" name="Freeform 19"/>
          <p:cNvSpPr/>
          <p:nvPr/>
        </p:nvSpPr>
        <p:spPr>
          <a:xfrm>
            <a:off x="16162507" y="-95030"/>
            <a:ext cx="1674794" cy="1723039"/>
          </a:xfrm>
          <a:custGeom>
            <a:avLst/>
            <a:gdLst/>
            <a:ahLst/>
            <a:cxnLst/>
            <a:rect l="l" t="t" r="r" b="b"/>
            <a:pathLst>
              <a:path w="1674794" h="1723039">
                <a:moveTo>
                  <a:pt x="0" y="0"/>
                </a:moveTo>
                <a:lnTo>
                  <a:pt x="1674793" y="0"/>
                </a:lnTo>
                <a:lnTo>
                  <a:pt x="1674793" y="1723038"/>
                </a:lnTo>
                <a:lnTo>
                  <a:pt x="0" y="172303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53" b="-6353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1577144" y="2231076"/>
            <a:ext cx="14794049" cy="7375896"/>
            <a:chOff x="0" y="0"/>
            <a:chExt cx="19725399" cy="9834528"/>
          </a:xfrm>
        </p:grpSpPr>
        <p:sp>
          <p:nvSpPr>
            <p:cNvPr id="4" name="Freeform 4"/>
            <p:cNvSpPr/>
            <p:nvPr/>
          </p:nvSpPr>
          <p:spPr>
            <a:xfrm rot="-5400000" flipH="1" flipV="1">
              <a:off x="-1253638" y="1253638"/>
              <a:ext cx="9834528" cy="7327252"/>
            </a:xfrm>
            <a:custGeom>
              <a:avLst/>
              <a:gdLst/>
              <a:ahLst/>
              <a:cxnLst/>
              <a:rect l="l" t="t" r="r" b="b"/>
              <a:pathLst>
                <a:path w="9834528" h="7327252">
                  <a:moveTo>
                    <a:pt x="9834528" y="7327252"/>
                  </a:moveTo>
                  <a:lnTo>
                    <a:pt x="0" y="7327252"/>
                  </a:lnTo>
                  <a:lnTo>
                    <a:pt x="0" y="0"/>
                  </a:lnTo>
                  <a:lnTo>
                    <a:pt x="9834528" y="0"/>
                  </a:lnTo>
                  <a:lnTo>
                    <a:pt x="9834528" y="7327252"/>
                  </a:lnTo>
                  <a:close/>
                </a:path>
              </a:pathLst>
            </a:custGeom>
            <a:blipFill>
              <a:blip r:embed="rId3"/>
              <a:stretch>
                <a:fillRect t="-18126" b="-321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Freeform 5"/>
            <p:cNvSpPr/>
            <p:nvPr/>
          </p:nvSpPr>
          <p:spPr>
            <a:xfrm rot="-5400000">
              <a:off x="5569427" y="1484226"/>
              <a:ext cx="9834528" cy="6866076"/>
            </a:xfrm>
            <a:custGeom>
              <a:avLst/>
              <a:gdLst/>
              <a:ahLst/>
              <a:cxnLst/>
              <a:rect l="l" t="t" r="r" b="b"/>
              <a:pathLst>
                <a:path w="9834528" h="6866076">
                  <a:moveTo>
                    <a:pt x="0" y="0"/>
                  </a:moveTo>
                  <a:lnTo>
                    <a:pt x="9834528" y="0"/>
                  </a:lnTo>
                  <a:lnTo>
                    <a:pt x="9834528" y="6866076"/>
                  </a:lnTo>
                  <a:lnTo>
                    <a:pt x="0" y="6866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6081" b="-321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/>
            <p:cNvSpPr/>
            <p:nvPr/>
          </p:nvSpPr>
          <p:spPr>
            <a:xfrm rot="-5400000">
              <a:off x="11375097" y="1484226"/>
              <a:ext cx="9834528" cy="6866076"/>
            </a:xfrm>
            <a:custGeom>
              <a:avLst/>
              <a:gdLst/>
              <a:ahLst/>
              <a:cxnLst/>
              <a:rect l="l" t="t" r="r" b="b"/>
              <a:pathLst>
                <a:path w="9834528" h="6866076">
                  <a:moveTo>
                    <a:pt x="0" y="0"/>
                  </a:moveTo>
                  <a:lnTo>
                    <a:pt x="9834527" y="0"/>
                  </a:lnTo>
                  <a:lnTo>
                    <a:pt x="9834527" y="6866076"/>
                  </a:lnTo>
                  <a:lnTo>
                    <a:pt x="0" y="6866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6081" b="-321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7" name="Freeform 7"/>
          <p:cNvSpPr/>
          <p:nvPr/>
        </p:nvSpPr>
        <p:spPr>
          <a:xfrm rot="1497526">
            <a:off x="14756609" y="-2788966"/>
            <a:ext cx="5005383" cy="3722185"/>
          </a:xfrm>
          <a:custGeom>
            <a:avLst/>
            <a:gdLst/>
            <a:ahLst/>
            <a:cxnLst/>
            <a:rect l="l" t="t" r="r" b="b"/>
            <a:pathLst>
              <a:path w="5005383" h="3722185">
                <a:moveTo>
                  <a:pt x="0" y="0"/>
                </a:moveTo>
                <a:lnTo>
                  <a:pt x="5005382" y="0"/>
                </a:lnTo>
                <a:lnTo>
                  <a:pt x="5005382" y="3722185"/>
                </a:lnTo>
                <a:lnTo>
                  <a:pt x="0" y="37221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 rot="1497526">
            <a:off x="-1473991" y="9663314"/>
            <a:ext cx="5005383" cy="3722185"/>
          </a:xfrm>
          <a:custGeom>
            <a:avLst/>
            <a:gdLst/>
            <a:ahLst/>
            <a:cxnLst/>
            <a:rect l="l" t="t" r="r" b="b"/>
            <a:pathLst>
              <a:path w="5005383" h="3722185">
                <a:moveTo>
                  <a:pt x="0" y="0"/>
                </a:moveTo>
                <a:lnTo>
                  <a:pt x="5005382" y="0"/>
                </a:lnTo>
                <a:lnTo>
                  <a:pt x="5005382" y="3722184"/>
                </a:lnTo>
                <a:lnTo>
                  <a:pt x="0" y="3722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 rot="-1167675" flipH="1">
            <a:off x="16961875" y="8621959"/>
            <a:ext cx="1222351" cy="3755446"/>
          </a:xfrm>
          <a:custGeom>
            <a:avLst/>
            <a:gdLst/>
            <a:ahLst/>
            <a:cxnLst/>
            <a:rect l="l" t="t" r="r" b="b"/>
            <a:pathLst>
              <a:path w="1222351" h="3755446">
                <a:moveTo>
                  <a:pt x="1222351" y="0"/>
                </a:moveTo>
                <a:lnTo>
                  <a:pt x="0" y="0"/>
                </a:lnTo>
                <a:lnTo>
                  <a:pt x="0" y="3755446"/>
                </a:lnTo>
                <a:lnTo>
                  <a:pt x="1222351" y="3755446"/>
                </a:lnTo>
                <a:lnTo>
                  <a:pt x="1222351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 rot="6730157">
            <a:off x="-3517582" y="-1889418"/>
            <a:ext cx="4830262" cy="4262706"/>
          </a:xfrm>
          <a:custGeom>
            <a:avLst/>
            <a:gdLst/>
            <a:ahLst/>
            <a:cxnLst/>
            <a:rect l="l" t="t" r="r" b="b"/>
            <a:pathLst>
              <a:path w="4830262" h="4262706">
                <a:moveTo>
                  <a:pt x="0" y="0"/>
                </a:moveTo>
                <a:lnTo>
                  <a:pt x="4830263" y="0"/>
                </a:lnTo>
                <a:lnTo>
                  <a:pt x="4830263" y="4262706"/>
                </a:lnTo>
                <a:lnTo>
                  <a:pt x="0" y="42627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 rot="-3698158">
            <a:off x="17354743" y="7629729"/>
            <a:ext cx="4830262" cy="4262706"/>
          </a:xfrm>
          <a:custGeom>
            <a:avLst/>
            <a:gdLst/>
            <a:ahLst/>
            <a:cxnLst/>
            <a:rect l="l" t="t" r="r" b="b"/>
            <a:pathLst>
              <a:path w="4830262" h="4262706">
                <a:moveTo>
                  <a:pt x="0" y="0"/>
                </a:moveTo>
                <a:lnTo>
                  <a:pt x="4830262" y="0"/>
                </a:lnTo>
                <a:lnTo>
                  <a:pt x="4830262" y="4262707"/>
                </a:lnTo>
                <a:lnTo>
                  <a:pt x="0" y="42627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TextBox 12"/>
          <p:cNvSpPr txBox="1"/>
          <p:nvPr/>
        </p:nvSpPr>
        <p:spPr>
          <a:xfrm>
            <a:off x="3092348" y="2859178"/>
            <a:ext cx="11790088" cy="6086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2"/>
              </a:lnSpc>
            </a:pPr>
            <a:r>
              <a:rPr lang="en-US" sz="3200" b="1" dirty="0">
                <a:solidFill>
                  <a:srgbClr val="4D3527"/>
                </a:solidFill>
                <a:latin typeface="Old Standard Bold"/>
                <a:ea typeface="Old Standard Bold"/>
                <a:cs typeface="Old Standard Bold"/>
                <a:sym typeface="Old Standard Bold"/>
              </a:rPr>
              <a:t>Paragraph 1: Introduction</a:t>
            </a:r>
          </a:p>
          <a:p>
            <a:pPr marL="690881" lvl="1" indent="-345440" algn="l">
              <a:lnSpc>
                <a:spcPts val="3392"/>
              </a:lnSpc>
              <a:buFont typeface="Arial"/>
              <a:buChar char="•"/>
            </a:pPr>
            <a:r>
              <a:rPr lang="en-US" sz="3200" dirty="0">
                <a:solidFill>
                  <a:srgbClr val="4D3527"/>
                </a:solidFill>
                <a:latin typeface="Old Standard"/>
                <a:ea typeface="Old Standard"/>
                <a:cs typeface="Old Standard"/>
                <a:sym typeface="Old Standard"/>
              </a:rPr>
              <a:t>State the job title and company name.</a:t>
            </a:r>
          </a:p>
          <a:p>
            <a:pPr marL="690881" lvl="1" indent="-345440" algn="l">
              <a:lnSpc>
                <a:spcPts val="3392"/>
              </a:lnSpc>
              <a:buFont typeface="Arial"/>
              <a:buChar char="•"/>
            </a:pPr>
            <a:r>
              <a:rPr lang="en-US" sz="3200" dirty="0">
                <a:solidFill>
                  <a:srgbClr val="4D3527"/>
                </a:solidFill>
                <a:latin typeface="Old Standard"/>
                <a:ea typeface="Old Standard"/>
                <a:cs typeface="Old Standard"/>
                <a:sym typeface="Old Standard"/>
              </a:rPr>
              <a:t>Mention where you found the job listing.</a:t>
            </a:r>
          </a:p>
          <a:p>
            <a:pPr marL="690881" lvl="1" indent="-345440" algn="l">
              <a:lnSpc>
                <a:spcPts val="3392"/>
              </a:lnSpc>
              <a:buFont typeface="Arial"/>
              <a:buChar char="•"/>
            </a:pPr>
            <a:r>
              <a:rPr lang="en-US" sz="3200" dirty="0">
                <a:solidFill>
                  <a:srgbClr val="4D3527"/>
                </a:solidFill>
                <a:latin typeface="Old Standard"/>
                <a:ea typeface="Old Standard"/>
                <a:cs typeface="Old Standard"/>
                <a:sym typeface="Old Standard"/>
              </a:rPr>
              <a:t>Express enthusiasm for the role.</a:t>
            </a:r>
          </a:p>
          <a:p>
            <a:pPr algn="l">
              <a:lnSpc>
                <a:spcPts val="3392"/>
              </a:lnSpc>
            </a:pPr>
            <a:r>
              <a:rPr lang="en-US" sz="3200" b="1" dirty="0">
                <a:solidFill>
                  <a:srgbClr val="4D3527"/>
                </a:solidFill>
                <a:latin typeface="Old Standard Bold"/>
                <a:ea typeface="Old Standard Bold"/>
                <a:cs typeface="Old Standard Bold"/>
                <a:sym typeface="Old Standard Bold"/>
              </a:rPr>
              <a:t>Paragraph 2: Skills &amp; Experience</a:t>
            </a:r>
          </a:p>
          <a:p>
            <a:pPr marL="690881" lvl="1" indent="-345440" algn="l">
              <a:lnSpc>
                <a:spcPts val="3392"/>
              </a:lnSpc>
              <a:buFont typeface="Arial"/>
              <a:buChar char="•"/>
            </a:pPr>
            <a:r>
              <a:rPr lang="en-US" sz="3200" dirty="0">
                <a:solidFill>
                  <a:srgbClr val="4D3527"/>
                </a:solidFill>
                <a:latin typeface="Old Standard"/>
                <a:ea typeface="Old Standard"/>
                <a:cs typeface="Old Standard"/>
                <a:sym typeface="Old Standard"/>
              </a:rPr>
              <a:t>Highlight your relevant skills and achievements.</a:t>
            </a:r>
          </a:p>
          <a:p>
            <a:pPr marL="690881" lvl="1" indent="-345440" algn="l">
              <a:lnSpc>
                <a:spcPts val="3392"/>
              </a:lnSpc>
              <a:buFont typeface="Arial"/>
              <a:buChar char="•"/>
            </a:pPr>
            <a:r>
              <a:rPr lang="en-US" sz="3200" dirty="0">
                <a:solidFill>
                  <a:srgbClr val="4D3527"/>
                </a:solidFill>
                <a:latin typeface="Old Standard"/>
                <a:ea typeface="Old Standard"/>
                <a:cs typeface="Old Standard"/>
                <a:sym typeface="Old Standard"/>
              </a:rPr>
              <a:t>Provide examples of how you meet the job’s requirements.</a:t>
            </a:r>
          </a:p>
          <a:p>
            <a:pPr algn="l">
              <a:lnSpc>
                <a:spcPts val="3392"/>
              </a:lnSpc>
            </a:pPr>
            <a:r>
              <a:rPr lang="en-US" sz="3200" b="1" dirty="0">
                <a:solidFill>
                  <a:srgbClr val="4D3527"/>
                </a:solidFill>
                <a:latin typeface="Old Standard Bold"/>
                <a:ea typeface="Old Standard Bold"/>
                <a:cs typeface="Old Standard Bold"/>
                <a:sym typeface="Old Standard Bold"/>
              </a:rPr>
              <a:t>Paragraph 3: What You Bring to the Company</a:t>
            </a:r>
          </a:p>
          <a:p>
            <a:pPr marL="690881" lvl="1" indent="-345440" algn="l">
              <a:lnSpc>
                <a:spcPts val="3392"/>
              </a:lnSpc>
              <a:buFont typeface="Arial"/>
              <a:buChar char="•"/>
            </a:pPr>
            <a:r>
              <a:rPr lang="en-US" sz="3200" dirty="0">
                <a:solidFill>
                  <a:srgbClr val="4D3527"/>
                </a:solidFill>
                <a:latin typeface="Old Standard"/>
                <a:ea typeface="Old Standard"/>
                <a:cs typeface="Old Standard"/>
                <a:sym typeface="Old Standard"/>
              </a:rPr>
              <a:t>Showcase your personality, strengths, and motivation.</a:t>
            </a:r>
          </a:p>
          <a:p>
            <a:pPr marL="690881" lvl="1" indent="-345440" algn="l">
              <a:lnSpc>
                <a:spcPts val="3392"/>
              </a:lnSpc>
              <a:buFont typeface="Arial"/>
              <a:buChar char="•"/>
            </a:pPr>
            <a:r>
              <a:rPr lang="en-US" sz="3200" dirty="0">
                <a:solidFill>
                  <a:srgbClr val="4D3527"/>
                </a:solidFill>
                <a:latin typeface="Old Standard"/>
                <a:ea typeface="Old Standard"/>
                <a:cs typeface="Old Standard"/>
                <a:sym typeface="Old Standard"/>
              </a:rPr>
              <a:t>Explain how you can contribute to the company’s goals.</a:t>
            </a:r>
          </a:p>
          <a:p>
            <a:pPr algn="l">
              <a:lnSpc>
                <a:spcPts val="3392"/>
              </a:lnSpc>
            </a:pPr>
            <a:r>
              <a:rPr lang="en-US" sz="3200" b="1" dirty="0">
                <a:solidFill>
                  <a:srgbClr val="4D3527"/>
                </a:solidFill>
                <a:latin typeface="Old Standard Bold"/>
                <a:ea typeface="Old Standard Bold"/>
                <a:cs typeface="Old Standard Bold"/>
                <a:sym typeface="Old Standard Bold"/>
              </a:rPr>
              <a:t>Paragraph 4: Closing Statement</a:t>
            </a:r>
          </a:p>
          <a:p>
            <a:pPr marL="690881" lvl="1" indent="-345440" algn="l">
              <a:lnSpc>
                <a:spcPts val="3392"/>
              </a:lnSpc>
              <a:buFont typeface="Arial"/>
              <a:buChar char="•"/>
            </a:pPr>
            <a:r>
              <a:rPr lang="en-US" sz="3200" dirty="0">
                <a:solidFill>
                  <a:srgbClr val="4D3527"/>
                </a:solidFill>
                <a:latin typeface="Old Standard"/>
                <a:ea typeface="Old Standard"/>
                <a:cs typeface="Old Standard"/>
                <a:sym typeface="Old Standard"/>
              </a:rPr>
              <a:t>Express interest in an interview.</a:t>
            </a:r>
          </a:p>
          <a:p>
            <a:pPr marL="690881" lvl="1" indent="-345440" algn="l">
              <a:lnSpc>
                <a:spcPts val="3392"/>
              </a:lnSpc>
              <a:buFont typeface="Arial"/>
              <a:buChar char="•"/>
            </a:pPr>
            <a:r>
              <a:rPr lang="en-US" sz="3200" dirty="0">
                <a:solidFill>
                  <a:srgbClr val="4D3527"/>
                </a:solidFill>
                <a:latin typeface="Old Standard"/>
                <a:ea typeface="Old Standard"/>
                <a:cs typeface="Old Standard"/>
                <a:sym typeface="Old Standard"/>
              </a:rPr>
              <a:t>Mention your availability and thank the recruiter.</a:t>
            </a:r>
          </a:p>
          <a:p>
            <a:pPr algn="l">
              <a:lnSpc>
                <a:spcPts val="3392"/>
              </a:lnSpc>
            </a:pPr>
            <a:endParaRPr lang="en-US" sz="3200" dirty="0">
              <a:solidFill>
                <a:srgbClr val="4D3527"/>
              </a:solidFill>
              <a:latin typeface="Old Standard"/>
              <a:ea typeface="Old Standard"/>
              <a:cs typeface="Old Standard"/>
              <a:sym typeface="Old Standard"/>
            </a:endParaRPr>
          </a:p>
        </p:txBody>
      </p:sp>
      <p:sp>
        <p:nvSpPr>
          <p:cNvPr id="13" name="Freeform 13"/>
          <p:cNvSpPr/>
          <p:nvPr/>
        </p:nvSpPr>
        <p:spPr>
          <a:xfrm rot="-10735283" flipH="1">
            <a:off x="2250518" y="-997435"/>
            <a:ext cx="12145959" cy="3527848"/>
          </a:xfrm>
          <a:custGeom>
            <a:avLst/>
            <a:gdLst/>
            <a:ahLst/>
            <a:cxnLst/>
            <a:rect l="l" t="t" r="r" b="b"/>
            <a:pathLst>
              <a:path w="12145959" h="3527848">
                <a:moveTo>
                  <a:pt x="12145958" y="0"/>
                </a:moveTo>
                <a:lnTo>
                  <a:pt x="0" y="0"/>
                </a:lnTo>
                <a:lnTo>
                  <a:pt x="0" y="3527848"/>
                </a:lnTo>
                <a:lnTo>
                  <a:pt x="12145958" y="3527848"/>
                </a:lnTo>
                <a:lnTo>
                  <a:pt x="12145958" y="0"/>
                </a:lnTo>
                <a:close/>
              </a:path>
            </a:pathLst>
          </a:custGeom>
          <a:blipFill>
            <a:blip r:embed="rId8"/>
            <a:stretch>
              <a:fillRect t="-9667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TextBox 14"/>
          <p:cNvSpPr txBox="1"/>
          <p:nvPr/>
        </p:nvSpPr>
        <p:spPr>
          <a:xfrm>
            <a:off x="5194162" y="571821"/>
            <a:ext cx="7899677" cy="165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 b="1" spc="288">
                <a:solidFill>
                  <a:srgbClr val="44312B"/>
                </a:solidFill>
                <a:latin typeface="Loubag Ultra-Bold"/>
                <a:ea typeface="Loubag Ultra-Bold"/>
                <a:cs typeface="Loubag Ultra-Bold"/>
                <a:sym typeface="Loubag Ultra-Bold"/>
              </a:rPr>
              <a:t>HOW TO WRITE A COVER LETTER?</a:t>
            </a:r>
          </a:p>
        </p:txBody>
      </p:sp>
      <p:sp>
        <p:nvSpPr>
          <p:cNvPr id="15" name="Freeform 15"/>
          <p:cNvSpPr/>
          <p:nvPr/>
        </p:nvSpPr>
        <p:spPr>
          <a:xfrm flipH="1">
            <a:off x="-160989" y="5878770"/>
            <a:ext cx="2379378" cy="2902297"/>
          </a:xfrm>
          <a:custGeom>
            <a:avLst/>
            <a:gdLst/>
            <a:ahLst/>
            <a:cxnLst/>
            <a:rect l="l" t="t" r="r" b="b"/>
            <a:pathLst>
              <a:path w="2379378" h="2902297">
                <a:moveTo>
                  <a:pt x="2379378" y="0"/>
                </a:moveTo>
                <a:lnTo>
                  <a:pt x="0" y="0"/>
                </a:lnTo>
                <a:lnTo>
                  <a:pt x="0" y="2902297"/>
                </a:lnTo>
                <a:lnTo>
                  <a:pt x="2379378" y="2902297"/>
                </a:lnTo>
                <a:lnTo>
                  <a:pt x="2379378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6" name="Freeform 16"/>
          <p:cNvSpPr/>
          <p:nvPr/>
        </p:nvSpPr>
        <p:spPr>
          <a:xfrm>
            <a:off x="0" y="8221516"/>
            <a:ext cx="4175096" cy="1539567"/>
          </a:xfrm>
          <a:custGeom>
            <a:avLst/>
            <a:gdLst/>
            <a:ahLst/>
            <a:cxnLst/>
            <a:rect l="l" t="t" r="r" b="b"/>
            <a:pathLst>
              <a:path w="4175096" h="1539567">
                <a:moveTo>
                  <a:pt x="0" y="0"/>
                </a:moveTo>
                <a:lnTo>
                  <a:pt x="4175096" y="0"/>
                </a:lnTo>
                <a:lnTo>
                  <a:pt x="4175096" y="1539567"/>
                </a:lnTo>
                <a:lnTo>
                  <a:pt x="0" y="15395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Freeform 17"/>
          <p:cNvSpPr/>
          <p:nvPr/>
        </p:nvSpPr>
        <p:spPr>
          <a:xfrm rot="-486232">
            <a:off x="14735655" y="50816"/>
            <a:ext cx="2183882" cy="1618802"/>
          </a:xfrm>
          <a:custGeom>
            <a:avLst/>
            <a:gdLst/>
            <a:ahLst/>
            <a:cxnLst/>
            <a:rect l="l" t="t" r="r" b="b"/>
            <a:pathLst>
              <a:path w="2183882" h="1618802">
                <a:moveTo>
                  <a:pt x="0" y="0"/>
                </a:moveTo>
                <a:lnTo>
                  <a:pt x="2183882" y="0"/>
                </a:lnTo>
                <a:lnTo>
                  <a:pt x="2183882" y="1618803"/>
                </a:lnTo>
                <a:lnTo>
                  <a:pt x="0" y="161880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8" name="Freeform 18"/>
          <p:cNvSpPr/>
          <p:nvPr/>
        </p:nvSpPr>
        <p:spPr>
          <a:xfrm rot="696389">
            <a:off x="15968111" y="1000727"/>
            <a:ext cx="2183882" cy="1618802"/>
          </a:xfrm>
          <a:custGeom>
            <a:avLst/>
            <a:gdLst/>
            <a:ahLst/>
            <a:cxnLst/>
            <a:rect l="l" t="t" r="r" b="b"/>
            <a:pathLst>
              <a:path w="2183882" h="1618802">
                <a:moveTo>
                  <a:pt x="0" y="0"/>
                </a:moveTo>
                <a:lnTo>
                  <a:pt x="2183882" y="0"/>
                </a:lnTo>
                <a:lnTo>
                  <a:pt x="2183882" y="1618802"/>
                </a:lnTo>
                <a:lnTo>
                  <a:pt x="0" y="161880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9" name="Freeform 19"/>
          <p:cNvSpPr/>
          <p:nvPr/>
        </p:nvSpPr>
        <p:spPr>
          <a:xfrm>
            <a:off x="16162507" y="-95030"/>
            <a:ext cx="1674794" cy="1723039"/>
          </a:xfrm>
          <a:custGeom>
            <a:avLst/>
            <a:gdLst/>
            <a:ahLst/>
            <a:cxnLst/>
            <a:rect l="l" t="t" r="r" b="b"/>
            <a:pathLst>
              <a:path w="1674794" h="1723039">
                <a:moveTo>
                  <a:pt x="0" y="0"/>
                </a:moveTo>
                <a:lnTo>
                  <a:pt x="1674793" y="0"/>
                </a:lnTo>
                <a:lnTo>
                  <a:pt x="1674793" y="1723038"/>
                </a:lnTo>
                <a:lnTo>
                  <a:pt x="0" y="172303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53" b="-6353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4461727" y="9451163"/>
            <a:ext cx="4830262" cy="4262706"/>
          </a:xfrm>
          <a:custGeom>
            <a:avLst/>
            <a:gdLst/>
            <a:ahLst/>
            <a:cxnLst/>
            <a:rect l="l" t="t" r="r" b="b"/>
            <a:pathLst>
              <a:path w="4830262" h="4262706">
                <a:moveTo>
                  <a:pt x="0" y="0"/>
                </a:moveTo>
                <a:lnTo>
                  <a:pt x="4830262" y="0"/>
                </a:lnTo>
                <a:lnTo>
                  <a:pt x="4830262" y="4262707"/>
                </a:lnTo>
                <a:lnTo>
                  <a:pt x="0" y="426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9252631" y="9451163"/>
            <a:ext cx="4830262" cy="4262706"/>
          </a:xfrm>
          <a:custGeom>
            <a:avLst/>
            <a:gdLst/>
            <a:ahLst/>
            <a:cxnLst/>
            <a:rect l="l" t="t" r="r" b="b"/>
            <a:pathLst>
              <a:path w="4830262" h="4262706">
                <a:moveTo>
                  <a:pt x="0" y="0"/>
                </a:moveTo>
                <a:lnTo>
                  <a:pt x="4830262" y="0"/>
                </a:lnTo>
                <a:lnTo>
                  <a:pt x="4830262" y="4262707"/>
                </a:lnTo>
                <a:lnTo>
                  <a:pt x="0" y="426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4043534" y="9451163"/>
            <a:ext cx="4830262" cy="4262706"/>
          </a:xfrm>
          <a:custGeom>
            <a:avLst/>
            <a:gdLst/>
            <a:ahLst/>
            <a:cxnLst/>
            <a:rect l="l" t="t" r="r" b="b"/>
            <a:pathLst>
              <a:path w="4830262" h="4262706">
                <a:moveTo>
                  <a:pt x="0" y="0"/>
                </a:moveTo>
                <a:lnTo>
                  <a:pt x="4830262" y="0"/>
                </a:lnTo>
                <a:lnTo>
                  <a:pt x="4830262" y="4262707"/>
                </a:lnTo>
                <a:lnTo>
                  <a:pt x="0" y="426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1981200" y="114300"/>
            <a:ext cx="14630400" cy="9144000"/>
            <a:chOff x="0" y="0"/>
            <a:chExt cx="4842930" cy="24838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42930" cy="2483873"/>
            </a:xfrm>
            <a:custGeom>
              <a:avLst/>
              <a:gdLst/>
              <a:ahLst/>
              <a:cxnLst/>
              <a:rect l="l" t="t" r="r" b="b"/>
              <a:pathLst>
                <a:path w="4842930" h="2483873">
                  <a:moveTo>
                    <a:pt x="9472" y="0"/>
                  </a:moveTo>
                  <a:lnTo>
                    <a:pt x="4833458" y="0"/>
                  </a:lnTo>
                  <a:cubicBezTo>
                    <a:pt x="4835971" y="0"/>
                    <a:pt x="4838380" y="998"/>
                    <a:pt x="4840156" y="2774"/>
                  </a:cubicBezTo>
                  <a:cubicBezTo>
                    <a:pt x="4841932" y="4551"/>
                    <a:pt x="4842930" y="6960"/>
                    <a:pt x="4842930" y="9472"/>
                  </a:cubicBezTo>
                  <a:lnTo>
                    <a:pt x="4842930" y="2474401"/>
                  </a:lnTo>
                  <a:cubicBezTo>
                    <a:pt x="4842930" y="2476913"/>
                    <a:pt x="4841932" y="2479323"/>
                    <a:pt x="4840156" y="2481099"/>
                  </a:cubicBezTo>
                  <a:cubicBezTo>
                    <a:pt x="4838380" y="2482875"/>
                    <a:pt x="4835971" y="2483873"/>
                    <a:pt x="4833458" y="2483873"/>
                  </a:cubicBezTo>
                  <a:lnTo>
                    <a:pt x="9472" y="2483873"/>
                  </a:lnTo>
                  <a:cubicBezTo>
                    <a:pt x="6960" y="2483873"/>
                    <a:pt x="4551" y="2482875"/>
                    <a:pt x="2774" y="2481099"/>
                  </a:cubicBezTo>
                  <a:cubicBezTo>
                    <a:pt x="998" y="2479323"/>
                    <a:pt x="0" y="2476913"/>
                    <a:pt x="0" y="2474401"/>
                  </a:cubicBezTo>
                  <a:lnTo>
                    <a:pt x="0" y="9472"/>
                  </a:lnTo>
                  <a:cubicBezTo>
                    <a:pt x="0" y="6960"/>
                    <a:pt x="998" y="4551"/>
                    <a:pt x="2774" y="2774"/>
                  </a:cubicBezTo>
                  <a:cubicBezTo>
                    <a:pt x="4551" y="998"/>
                    <a:pt x="6960" y="0"/>
                    <a:pt x="9472" y="0"/>
                  </a:cubicBezTo>
                  <a:close/>
                </a:path>
              </a:pathLst>
            </a:custGeom>
            <a:solidFill>
              <a:srgbClr val="F5EDD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4842930" cy="2560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2018197" flipH="1">
            <a:off x="7975160" y="-1996155"/>
            <a:ext cx="13745044" cy="3992310"/>
          </a:xfrm>
          <a:custGeom>
            <a:avLst/>
            <a:gdLst/>
            <a:ahLst/>
            <a:cxnLst/>
            <a:rect l="l" t="t" r="r" b="b"/>
            <a:pathLst>
              <a:path w="13745044" h="3992310">
                <a:moveTo>
                  <a:pt x="13745044" y="0"/>
                </a:moveTo>
                <a:lnTo>
                  <a:pt x="0" y="0"/>
                </a:lnTo>
                <a:lnTo>
                  <a:pt x="0" y="3992310"/>
                </a:lnTo>
                <a:lnTo>
                  <a:pt x="13745044" y="3992310"/>
                </a:lnTo>
                <a:lnTo>
                  <a:pt x="13745044" y="0"/>
                </a:lnTo>
                <a:close/>
              </a:path>
            </a:pathLst>
          </a:custGeom>
          <a:blipFill>
            <a:blip r:embed="rId4"/>
            <a:stretch>
              <a:fillRect t="-96674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7AF9EBE-A38D-5D8E-F8AB-F9C85ADDE14C}"/>
              </a:ext>
            </a:extLst>
          </p:cNvPr>
          <p:cNvGrpSpPr/>
          <p:nvPr/>
        </p:nvGrpSpPr>
        <p:grpSpPr>
          <a:xfrm>
            <a:off x="1246202" y="-495299"/>
            <a:ext cx="15898798" cy="10484534"/>
            <a:chOff x="2821048" y="1783732"/>
            <a:chExt cx="12645904" cy="6719534"/>
          </a:xfrm>
        </p:grpSpPr>
        <p:sp>
          <p:nvSpPr>
            <p:cNvPr id="10" name="Freeform 10"/>
            <p:cNvSpPr/>
            <p:nvPr/>
          </p:nvSpPr>
          <p:spPr>
            <a:xfrm flipV="1">
              <a:off x="2821048" y="1914066"/>
              <a:ext cx="5071053" cy="563202"/>
            </a:xfrm>
            <a:custGeom>
              <a:avLst/>
              <a:gdLst/>
              <a:ahLst/>
              <a:cxnLst/>
              <a:rect l="l" t="t" r="r" b="b"/>
              <a:pathLst>
                <a:path w="5071053" h="563202">
                  <a:moveTo>
                    <a:pt x="0" y="563202"/>
                  </a:moveTo>
                  <a:lnTo>
                    <a:pt x="5071053" y="563202"/>
                  </a:lnTo>
                  <a:lnTo>
                    <a:pt x="5071053" y="0"/>
                  </a:lnTo>
                  <a:lnTo>
                    <a:pt x="0" y="0"/>
                  </a:lnTo>
                  <a:lnTo>
                    <a:pt x="0" y="563202"/>
                  </a:lnTo>
                  <a:close/>
                </a:path>
              </a:pathLst>
            </a:custGeom>
            <a:blipFill>
              <a:blip r:embed="rId5"/>
              <a:stretch>
                <a:fillRect t="-1209667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Freeform 11"/>
            <p:cNvSpPr/>
            <p:nvPr/>
          </p:nvSpPr>
          <p:spPr>
            <a:xfrm flipH="1" flipV="1">
              <a:off x="6029620" y="1914066"/>
              <a:ext cx="5071053" cy="563202"/>
            </a:xfrm>
            <a:custGeom>
              <a:avLst/>
              <a:gdLst/>
              <a:ahLst/>
              <a:cxnLst/>
              <a:rect l="l" t="t" r="r" b="b"/>
              <a:pathLst>
                <a:path w="5071053" h="563202">
                  <a:moveTo>
                    <a:pt x="5071053" y="563202"/>
                  </a:moveTo>
                  <a:lnTo>
                    <a:pt x="0" y="563202"/>
                  </a:lnTo>
                  <a:lnTo>
                    <a:pt x="0" y="0"/>
                  </a:lnTo>
                  <a:lnTo>
                    <a:pt x="5071053" y="0"/>
                  </a:lnTo>
                  <a:lnTo>
                    <a:pt x="5071053" y="563202"/>
                  </a:lnTo>
                  <a:close/>
                </a:path>
              </a:pathLst>
            </a:custGeom>
            <a:blipFill>
              <a:blip r:embed="rId5"/>
              <a:stretch>
                <a:fillRect t="-1209667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Freeform 12"/>
            <p:cNvSpPr/>
            <p:nvPr/>
          </p:nvSpPr>
          <p:spPr>
            <a:xfrm rot="-5400000" flipH="1" flipV="1">
              <a:off x="746213" y="4037658"/>
              <a:ext cx="5071053" cy="563202"/>
            </a:xfrm>
            <a:custGeom>
              <a:avLst/>
              <a:gdLst/>
              <a:ahLst/>
              <a:cxnLst/>
              <a:rect l="l" t="t" r="r" b="b"/>
              <a:pathLst>
                <a:path w="5071053" h="563202">
                  <a:moveTo>
                    <a:pt x="5071054" y="563203"/>
                  </a:moveTo>
                  <a:lnTo>
                    <a:pt x="0" y="563203"/>
                  </a:lnTo>
                  <a:lnTo>
                    <a:pt x="0" y="0"/>
                  </a:lnTo>
                  <a:lnTo>
                    <a:pt x="5071054" y="0"/>
                  </a:lnTo>
                  <a:lnTo>
                    <a:pt x="5071054" y="563203"/>
                  </a:lnTo>
                  <a:close/>
                </a:path>
              </a:pathLst>
            </a:custGeom>
            <a:blipFill>
              <a:blip r:embed="rId5"/>
              <a:stretch>
                <a:fillRect t="-1209667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Freeform 13"/>
            <p:cNvSpPr/>
            <p:nvPr/>
          </p:nvSpPr>
          <p:spPr>
            <a:xfrm rot="-10800000" flipV="1">
              <a:off x="10395899" y="7782983"/>
              <a:ext cx="5071053" cy="563202"/>
            </a:xfrm>
            <a:custGeom>
              <a:avLst/>
              <a:gdLst/>
              <a:ahLst/>
              <a:cxnLst/>
              <a:rect l="l" t="t" r="r" b="b"/>
              <a:pathLst>
                <a:path w="5071053" h="563202">
                  <a:moveTo>
                    <a:pt x="0" y="563203"/>
                  </a:moveTo>
                  <a:lnTo>
                    <a:pt x="5071053" y="563203"/>
                  </a:lnTo>
                  <a:lnTo>
                    <a:pt x="5071053" y="0"/>
                  </a:lnTo>
                  <a:lnTo>
                    <a:pt x="0" y="0"/>
                  </a:lnTo>
                  <a:lnTo>
                    <a:pt x="0" y="563203"/>
                  </a:lnTo>
                  <a:close/>
                </a:path>
              </a:pathLst>
            </a:custGeom>
            <a:blipFill>
              <a:blip r:embed="rId5"/>
              <a:stretch>
                <a:fillRect t="-1209667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Freeform 14"/>
            <p:cNvSpPr/>
            <p:nvPr/>
          </p:nvSpPr>
          <p:spPr>
            <a:xfrm rot="-10800000" flipH="1" flipV="1">
              <a:off x="7187327" y="7782983"/>
              <a:ext cx="5071053" cy="563202"/>
            </a:xfrm>
            <a:custGeom>
              <a:avLst/>
              <a:gdLst/>
              <a:ahLst/>
              <a:cxnLst/>
              <a:rect l="l" t="t" r="r" b="b"/>
              <a:pathLst>
                <a:path w="5071053" h="563202">
                  <a:moveTo>
                    <a:pt x="5071053" y="563203"/>
                  </a:moveTo>
                  <a:lnTo>
                    <a:pt x="0" y="563203"/>
                  </a:lnTo>
                  <a:lnTo>
                    <a:pt x="0" y="0"/>
                  </a:lnTo>
                  <a:lnTo>
                    <a:pt x="5071053" y="0"/>
                  </a:lnTo>
                  <a:lnTo>
                    <a:pt x="5071053" y="563203"/>
                  </a:lnTo>
                  <a:close/>
                </a:path>
              </a:pathLst>
            </a:custGeom>
            <a:blipFill>
              <a:blip r:embed="rId5"/>
              <a:stretch>
                <a:fillRect t="-1209667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15"/>
            <p:cNvSpPr/>
            <p:nvPr/>
          </p:nvSpPr>
          <p:spPr>
            <a:xfrm rot="-10800000" flipV="1">
              <a:off x="3000139" y="7782983"/>
              <a:ext cx="5071053" cy="563202"/>
            </a:xfrm>
            <a:custGeom>
              <a:avLst/>
              <a:gdLst/>
              <a:ahLst/>
              <a:cxnLst/>
              <a:rect l="l" t="t" r="r" b="b"/>
              <a:pathLst>
                <a:path w="5071053" h="563202">
                  <a:moveTo>
                    <a:pt x="0" y="563203"/>
                  </a:moveTo>
                  <a:lnTo>
                    <a:pt x="5071053" y="563203"/>
                  </a:lnTo>
                  <a:lnTo>
                    <a:pt x="5071053" y="0"/>
                  </a:lnTo>
                  <a:lnTo>
                    <a:pt x="0" y="0"/>
                  </a:lnTo>
                  <a:lnTo>
                    <a:pt x="0" y="563203"/>
                  </a:lnTo>
                  <a:close/>
                </a:path>
              </a:pathLst>
            </a:custGeom>
            <a:blipFill>
              <a:blip r:embed="rId5"/>
              <a:stretch>
                <a:fillRect t="-1209667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Freeform 16"/>
            <p:cNvSpPr/>
            <p:nvPr/>
          </p:nvSpPr>
          <p:spPr>
            <a:xfrm rot="-5400000" flipV="1">
              <a:off x="746213" y="5686139"/>
              <a:ext cx="5071053" cy="563202"/>
            </a:xfrm>
            <a:custGeom>
              <a:avLst/>
              <a:gdLst/>
              <a:ahLst/>
              <a:cxnLst/>
              <a:rect l="l" t="t" r="r" b="b"/>
              <a:pathLst>
                <a:path w="5071053" h="563202">
                  <a:moveTo>
                    <a:pt x="0" y="563203"/>
                  </a:moveTo>
                  <a:lnTo>
                    <a:pt x="5071054" y="563203"/>
                  </a:lnTo>
                  <a:lnTo>
                    <a:pt x="5071054" y="0"/>
                  </a:lnTo>
                  <a:lnTo>
                    <a:pt x="0" y="0"/>
                  </a:lnTo>
                  <a:lnTo>
                    <a:pt x="0" y="563203"/>
                  </a:lnTo>
                  <a:close/>
                </a:path>
              </a:pathLst>
            </a:custGeom>
            <a:blipFill>
              <a:blip r:embed="rId5"/>
              <a:stretch>
                <a:fillRect t="-1209667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Freeform 17"/>
            <p:cNvSpPr/>
            <p:nvPr/>
          </p:nvSpPr>
          <p:spPr>
            <a:xfrm flipV="1">
              <a:off x="10216808" y="1914066"/>
              <a:ext cx="5071053" cy="563202"/>
            </a:xfrm>
            <a:custGeom>
              <a:avLst/>
              <a:gdLst/>
              <a:ahLst/>
              <a:cxnLst/>
              <a:rect l="l" t="t" r="r" b="b"/>
              <a:pathLst>
                <a:path w="5071053" h="563202">
                  <a:moveTo>
                    <a:pt x="0" y="563202"/>
                  </a:moveTo>
                  <a:lnTo>
                    <a:pt x="5071053" y="563202"/>
                  </a:lnTo>
                  <a:lnTo>
                    <a:pt x="5071053" y="0"/>
                  </a:lnTo>
                  <a:lnTo>
                    <a:pt x="0" y="0"/>
                  </a:lnTo>
                  <a:lnTo>
                    <a:pt x="0" y="563202"/>
                  </a:lnTo>
                  <a:close/>
                </a:path>
              </a:pathLst>
            </a:custGeom>
            <a:blipFill>
              <a:blip r:embed="rId5"/>
              <a:stretch>
                <a:fillRect t="-1209667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Freeform 18"/>
            <p:cNvSpPr/>
            <p:nvPr/>
          </p:nvSpPr>
          <p:spPr>
            <a:xfrm rot="-5400000" flipH="1">
              <a:off x="12470733" y="4037658"/>
              <a:ext cx="5071053" cy="563202"/>
            </a:xfrm>
            <a:custGeom>
              <a:avLst/>
              <a:gdLst/>
              <a:ahLst/>
              <a:cxnLst/>
              <a:rect l="l" t="t" r="r" b="b"/>
              <a:pathLst>
                <a:path w="5071053" h="563202">
                  <a:moveTo>
                    <a:pt x="5071054" y="0"/>
                  </a:moveTo>
                  <a:lnTo>
                    <a:pt x="0" y="0"/>
                  </a:lnTo>
                  <a:lnTo>
                    <a:pt x="0" y="563203"/>
                  </a:lnTo>
                  <a:lnTo>
                    <a:pt x="5071054" y="563203"/>
                  </a:lnTo>
                  <a:lnTo>
                    <a:pt x="5071054" y="0"/>
                  </a:lnTo>
                  <a:close/>
                </a:path>
              </a:pathLst>
            </a:custGeom>
            <a:blipFill>
              <a:blip r:embed="rId5"/>
              <a:stretch>
                <a:fillRect t="-1209667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Freeform 19"/>
            <p:cNvSpPr/>
            <p:nvPr/>
          </p:nvSpPr>
          <p:spPr>
            <a:xfrm rot="-5400000">
              <a:off x="12470733" y="5686139"/>
              <a:ext cx="5071053" cy="563202"/>
            </a:xfrm>
            <a:custGeom>
              <a:avLst/>
              <a:gdLst/>
              <a:ahLst/>
              <a:cxnLst/>
              <a:rect l="l" t="t" r="r" b="b"/>
              <a:pathLst>
                <a:path w="5071053" h="563202">
                  <a:moveTo>
                    <a:pt x="0" y="0"/>
                  </a:moveTo>
                  <a:lnTo>
                    <a:pt x="5071054" y="0"/>
                  </a:lnTo>
                  <a:lnTo>
                    <a:pt x="5071054" y="563203"/>
                  </a:lnTo>
                  <a:lnTo>
                    <a:pt x="0" y="5632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209667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0" name="Freeform 20"/>
          <p:cNvSpPr/>
          <p:nvPr/>
        </p:nvSpPr>
        <p:spPr>
          <a:xfrm flipH="1">
            <a:off x="736110" y="6700754"/>
            <a:ext cx="2379378" cy="2902297"/>
          </a:xfrm>
          <a:custGeom>
            <a:avLst/>
            <a:gdLst/>
            <a:ahLst/>
            <a:cxnLst/>
            <a:rect l="l" t="t" r="r" b="b"/>
            <a:pathLst>
              <a:path w="2379378" h="2902297">
                <a:moveTo>
                  <a:pt x="2379378" y="0"/>
                </a:moveTo>
                <a:lnTo>
                  <a:pt x="0" y="0"/>
                </a:lnTo>
                <a:lnTo>
                  <a:pt x="0" y="2902297"/>
                </a:lnTo>
                <a:lnTo>
                  <a:pt x="2379378" y="2902297"/>
                </a:lnTo>
                <a:lnTo>
                  <a:pt x="2379378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1" name="Freeform 21"/>
          <p:cNvSpPr/>
          <p:nvPr/>
        </p:nvSpPr>
        <p:spPr>
          <a:xfrm>
            <a:off x="1246202" y="8449668"/>
            <a:ext cx="4175096" cy="1539567"/>
          </a:xfrm>
          <a:custGeom>
            <a:avLst/>
            <a:gdLst/>
            <a:ahLst/>
            <a:cxnLst/>
            <a:rect l="l" t="t" r="r" b="b"/>
            <a:pathLst>
              <a:path w="4175096" h="1539567">
                <a:moveTo>
                  <a:pt x="0" y="0"/>
                </a:moveTo>
                <a:lnTo>
                  <a:pt x="4175095" y="0"/>
                </a:lnTo>
                <a:lnTo>
                  <a:pt x="4175095" y="1539567"/>
                </a:lnTo>
                <a:lnTo>
                  <a:pt x="0" y="15395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2" name="Freeform 22"/>
          <p:cNvSpPr/>
          <p:nvPr/>
        </p:nvSpPr>
        <p:spPr>
          <a:xfrm rot="-486232">
            <a:off x="13685452" y="1225702"/>
            <a:ext cx="2183882" cy="1618802"/>
          </a:xfrm>
          <a:custGeom>
            <a:avLst/>
            <a:gdLst/>
            <a:ahLst/>
            <a:cxnLst/>
            <a:rect l="l" t="t" r="r" b="b"/>
            <a:pathLst>
              <a:path w="2183882" h="1618802">
                <a:moveTo>
                  <a:pt x="0" y="0"/>
                </a:moveTo>
                <a:lnTo>
                  <a:pt x="2183881" y="0"/>
                </a:lnTo>
                <a:lnTo>
                  <a:pt x="2183881" y="1618803"/>
                </a:lnTo>
                <a:lnTo>
                  <a:pt x="0" y="16188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3" name="Freeform 23"/>
          <p:cNvSpPr/>
          <p:nvPr/>
        </p:nvSpPr>
        <p:spPr>
          <a:xfrm rot="696389">
            <a:off x="14934903" y="2183604"/>
            <a:ext cx="2183882" cy="1618802"/>
          </a:xfrm>
          <a:custGeom>
            <a:avLst/>
            <a:gdLst/>
            <a:ahLst/>
            <a:cxnLst/>
            <a:rect l="l" t="t" r="r" b="b"/>
            <a:pathLst>
              <a:path w="2183882" h="1618802">
                <a:moveTo>
                  <a:pt x="0" y="0"/>
                </a:moveTo>
                <a:lnTo>
                  <a:pt x="2183882" y="0"/>
                </a:lnTo>
                <a:lnTo>
                  <a:pt x="2183882" y="1618803"/>
                </a:lnTo>
                <a:lnTo>
                  <a:pt x="0" y="16188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4" name="Freeform 24"/>
          <p:cNvSpPr/>
          <p:nvPr/>
        </p:nvSpPr>
        <p:spPr>
          <a:xfrm>
            <a:off x="15045092" y="506855"/>
            <a:ext cx="1674794" cy="1723039"/>
          </a:xfrm>
          <a:custGeom>
            <a:avLst/>
            <a:gdLst/>
            <a:ahLst/>
            <a:cxnLst/>
            <a:rect l="l" t="t" r="r" b="b"/>
            <a:pathLst>
              <a:path w="1674794" h="1723039">
                <a:moveTo>
                  <a:pt x="0" y="0"/>
                </a:moveTo>
                <a:lnTo>
                  <a:pt x="1674793" y="0"/>
                </a:lnTo>
                <a:lnTo>
                  <a:pt x="1674793" y="1723038"/>
                </a:lnTo>
                <a:lnTo>
                  <a:pt x="0" y="17230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5" name="Freeform 25"/>
          <p:cNvSpPr/>
          <p:nvPr/>
        </p:nvSpPr>
        <p:spPr>
          <a:xfrm>
            <a:off x="-196742" y="9451163"/>
            <a:ext cx="4830262" cy="4262706"/>
          </a:xfrm>
          <a:custGeom>
            <a:avLst/>
            <a:gdLst/>
            <a:ahLst/>
            <a:cxnLst/>
            <a:rect l="l" t="t" r="r" b="b"/>
            <a:pathLst>
              <a:path w="4830262" h="4262706">
                <a:moveTo>
                  <a:pt x="0" y="0"/>
                </a:moveTo>
                <a:lnTo>
                  <a:pt x="4830262" y="0"/>
                </a:lnTo>
                <a:lnTo>
                  <a:pt x="4830262" y="4262707"/>
                </a:lnTo>
                <a:lnTo>
                  <a:pt x="0" y="426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6" name="TextBox 26"/>
          <p:cNvSpPr txBox="1"/>
          <p:nvPr/>
        </p:nvSpPr>
        <p:spPr>
          <a:xfrm>
            <a:off x="2430138" y="1859308"/>
            <a:ext cx="4324226" cy="2124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239" dirty="0">
                <a:solidFill>
                  <a:srgbClr val="44312B"/>
                </a:solidFill>
                <a:latin typeface="Loubag Ultra-Bold"/>
                <a:ea typeface="Loubag Ultra-Bold"/>
                <a:cs typeface="Loubag Ultra-Bold"/>
                <a:sym typeface="Loubag Ultra-Bold"/>
              </a:rPr>
              <a:t>LAYOUT OF COVER LETTER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1C34C34-EA0D-C1CB-D5CB-349DB5C4DE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1359" y="437709"/>
            <a:ext cx="6757267" cy="90130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53" b="-6353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-10233247" flipH="1">
            <a:off x="-848303" y="7924164"/>
            <a:ext cx="12145959" cy="3527848"/>
          </a:xfrm>
          <a:custGeom>
            <a:avLst/>
            <a:gdLst/>
            <a:ahLst/>
            <a:cxnLst/>
            <a:rect l="l" t="t" r="r" b="b"/>
            <a:pathLst>
              <a:path w="12145959" h="3527848">
                <a:moveTo>
                  <a:pt x="12145958" y="0"/>
                </a:moveTo>
                <a:lnTo>
                  <a:pt x="0" y="0"/>
                </a:lnTo>
                <a:lnTo>
                  <a:pt x="0" y="3527848"/>
                </a:lnTo>
                <a:lnTo>
                  <a:pt x="12145958" y="3527848"/>
                </a:lnTo>
                <a:lnTo>
                  <a:pt x="12145958" y="0"/>
                </a:lnTo>
                <a:close/>
              </a:path>
            </a:pathLst>
          </a:custGeom>
          <a:blipFill>
            <a:blip r:embed="rId3"/>
            <a:stretch>
              <a:fillRect t="-9667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rot="-10233247" flipH="1">
            <a:off x="7206974" y="7859339"/>
            <a:ext cx="12145959" cy="3527848"/>
          </a:xfrm>
          <a:custGeom>
            <a:avLst/>
            <a:gdLst/>
            <a:ahLst/>
            <a:cxnLst/>
            <a:rect l="l" t="t" r="r" b="b"/>
            <a:pathLst>
              <a:path w="12145959" h="3527848">
                <a:moveTo>
                  <a:pt x="12145958" y="0"/>
                </a:moveTo>
                <a:lnTo>
                  <a:pt x="0" y="0"/>
                </a:lnTo>
                <a:lnTo>
                  <a:pt x="0" y="3527849"/>
                </a:lnTo>
                <a:lnTo>
                  <a:pt x="12145958" y="3527849"/>
                </a:lnTo>
                <a:lnTo>
                  <a:pt x="12145958" y="0"/>
                </a:lnTo>
                <a:close/>
              </a:path>
            </a:pathLst>
          </a:custGeom>
          <a:blipFill>
            <a:blip r:embed="rId3"/>
            <a:stretch>
              <a:fillRect t="-96674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>
            <a:off x="1143000" y="800101"/>
            <a:ext cx="16078200" cy="7391400"/>
            <a:chOff x="0" y="0"/>
            <a:chExt cx="7056606" cy="31350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056606" cy="3135027"/>
            </a:xfrm>
            <a:custGeom>
              <a:avLst/>
              <a:gdLst/>
              <a:ahLst/>
              <a:cxnLst/>
              <a:rect l="l" t="t" r="r" b="b"/>
              <a:pathLst>
                <a:path w="7056606" h="3135027">
                  <a:moveTo>
                    <a:pt x="6133" y="0"/>
                  </a:moveTo>
                  <a:lnTo>
                    <a:pt x="7050474" y="0"/>
                  </a:lnTo>
                  <a:cubicBezTo>
                    <a:pt x="7053861" y="0"/>
                    <a:pt x="7056606" y="2746"/>
                    <a:pt x="7056606" y="6133"/>
                  </a:cubicBezTo>
                  <a:lnTo>
                    <a:pt x="7056606" y="3128895"/>
                  </a:lnTo>
                  <a:cubicBezTo>
                    <a:pt x="7056606" y="3130521"/>
                    <a:pt x="7055960" y="3132081"/>
                    <a:pt x="7054810" y="3133231"/>
                  </a:cubicBezTo>
                  <a:cubicBezTo>
                    <a:pt x="7053660" y="3134381"/>
                    <a:pt x="7052101" y="3135027"/>
                    <a:pt x="7050474" y="3135027"/>
                  </a:cubicBezTo>
                  <a:lnTo>
                    <a:pt x="6133" y="3135027"/>
                  </a:lnTo>
                  <a:cubicBezTo>
                    <a:pt x="4506" y="3135027"/>
                    <a:pt x="2946" y="3134381"/>
                    <a:pt x="1796" y="3133231"/>
                  </a:cubicBezTo>
                  <a:cubicBezTo>
                    <a:pt x="646" y="3132081"/>
                    <a:pt x="0" y="3130521"/>
                    <a:pt x="0" y="3128895"/>
                  </a:cubicBezTo>
                  <a:lnTo>
                    <a:pt x="0" y="6133"/>
                  </a:lnTo>
                  <a:cubicBezTo>
                    <a:pt x="0" y="4506"/>
                    <a:pt x="646" y="2946"/>
                    <a:pt x="1796" y="1796"/>
                  </a:cubicBezTo>
                  <a:cubicBezTo>
                    <a:pt x="2946" y="646"/>
                    <a:pt x="4506" y="0"/>
                    <a:pt x="6133" y="0"/>
                  </a:cubicBezTo>
                  <a:close/>
                </a:path>
              </a:pathLst>
            </a:custGeom>
            <a:solidFill>
              <a:srgbClr val="F5EDD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7056606" cy="32112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218697" y="192962"/>
            <a:ext cx="9445522" cy="2210896"/>
            <a:chOff x="0" y="0"/>
            <a:chExt cx="12594030" cy="294786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60539" cy="2947862"/>
            </a:xfrm>
            <a:custGeom>
              <a:avLst/>
              <a:gdLst/>
              <a:ahLst/>
              <a:cxnLst/>
              <a:rect l="l" t="t" r="r" b="b"/>
              <a:pathLst>
                <a:path w="4660539" h="2947862">
                  <a:moveTo>
                    <a:pt x="0" y="0"/>
                  </a:moveTo>
                  <a:lnTo>
                    <a:pt x="4660539" y="0"/>
                  </a:lnTo>
                  <a:lnTo>
                    <a:pt x="4660539" y="2947862"/>
                  </a:lnTo>
                  <a:lnTo>
                    <a:pt x="0" y="29478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6348" r="-6348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4177099" y="0"/>
              <a:ext cx="4660539" cy="2947862"/>
            </a:xfrm>
            <a:custGeom>
              <a:avLst/>
              <a:gdLst/>
              <a:ahLst/>
              <a:cxnLst/>
              <a:rect l="l" t="t" r="r" b="b"/>
              <a:pathLst>
                <a:path w="4660539" h="2947862">
                  <a:moveTo>
                    <a:pt x="0" y="0"/>
                  </a:moveTo>
                  <a:lnTo>
                    <a:pt x="4660538" y="0"/>
                  </a:lnTo>
                  <a:lnTo>
                    <a:pt x="4660538" y="2947862"/>
                  </a:lnTo>
                  <a:lnTo>
                    <a:pt x="0" y="29478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6348" r="-6348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Freeform 11"/>
            <p:cNvSpPr/>
            <p:nvPr/>
          </p:nvSpPr>
          <p:spPr>
            <a:xfrm flipH="1">
              <a:off x="7933491" y="0"/>
              <a:ext cx="4660539" cy="2947862"/>
            </a:xfrm>
            <a:custGeom>
              <a:avLst/>
              <a:gdLst/>
              <a:ahLst/>
              <a:cxnLst/>
              <a:rect l="l" t="t" r="r" b="b"/>
              <a:pathLst>
                <a:path w="4660539" h="2947862">
                  <a:moveTo>
                    <a:pt x="4660539" y="0"/>
                  </a:moveTo>
                  <a:lnTo>
                    <a:pt x="0" y="0"/>
                  </a:lnTo>
                  <a:lnTo>
                    <a:pt x="0" y="2947862"/>
                  </a:lnTo>
                  <a:lnTo>
                    <a:pt x="4660539" y="2947862"/>
                  </a:lnTo>
                  <a:lnTo>
                    <a:pt x="4660539" y="0"/>
                  </a:lnTo>
                  <a:close/>
                </a:path>
              </a:pathLst>
            </a:custGeom>
            <a:blipFill>
              <a:blip r:embed="rId6"/>
              <a:stretch>
                <a:fillRect l="-6348" r="-6348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2" name="Freeform 12"/>
          <p:cNvSpPr/>
          <p:nvPr/>
        </p:nvSpPr>
        <p:spPr>
          <a:xfrm rot="-10233247" flipH="1">
            <a:off x="7794218" y="9534159"/>
            <a:ext cx="12145959" cy="3527848"/>
          </a:xfrm>
          <a:custGeom>
            <a:avLst/>
            <a:gdLst/>
            <a:ahLst/>
            <a:cxnLst/>
            <a:rect l="l" t="t" r="r" b="b"/>
            <a:pathLst>
              <a:path w="12145959" h="3527848">
                <a:moveTo>
                  <a:pt x="12145959" y="0"/>
                </a:moveTo>
                <a:lnTo>
                  <a:pt x="0" y="0"/>
                </a:lnTo>
                <a:lnTo>
                  <a:pt x="0" y="3527848"/>
                </a:lnTo>
                <a:lnTo>
                  <a:pt x="12145959" y="3527848"/>
                </a:lnTo>
                <a:lnTo>
                  <a:pt x="12145959" y="0"/>
                </a:lnTo>
                <a:close/>
              </a:path>
            </a:pathLst>
          </a:custGeom>
          <a:blipFill>
            <a:blip r:embed="rId3"/>
            <a:stretch>
              <a:fillRect t="-9667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TextBox 13"/>
          <p:cNvSpPr txBox="1"/>
          <p:nvPr/>
        </p:nvSpPr>
        <p:spPr>
          <a:xfrm>
            <a:off x="4286872" y="306605"/>
            <a:ext cx="9352714" cy="208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239" dirty="0">
                <a:solidFill>
                  <a:srgbClr val="44312B"/>
                </a:solidFill>
                <a:latin typeface="Loubag Ultra-Bold"/>
                <a:ea typeface="Loubag Ultra-Bold"/>
                <a:cs typeface="Loubag Ultra-Bold"/>
                <a:sym typeface="Loubag Ultra-Bold"/>
              </a:rPr>
              <a:t>COVER LETTER VS. MOTIVATION LETTER – WHAT’S THE DIFFERENCE?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A8B14AA-0300-E10B-DBAE-FCBDDFD5AD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139059"/>
              </p:ext>
            </p:extLst>
          </p:nvPr>
        </p:nvGraphicFramePr>
        <p:xfrm>
          <a:off x="2171700" y="3136155"/>
          <a:ext cx="13944600" cy="4265291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4648200">
                  <a:extLst>
                    <a:ext uri="{9D8B030D-6E8A-4147-A177-3AD203B41FA5}">
                      <a16:colId xmlns:a16="http://schemas.microsoft.com/office/drawing/2014/main" val="371741814"/>
                    </a:ext>
                  </a:extLst>
                </a:gridCol>
                <a:gridCol w="4648200">
                  <a:extLst>
                    <a:ext uri="{9D8B030D-6E8A-4147-A177-3AD203B41FA5}">
                      <a16:colId xmlns:a16="http://schemas.microsoft.com/office/drawing/2014/main" val="3086621008"/>
                    </a:ext>
                  </a:extLst>
                </a:gridCol>
                <a:gridCol w="4648200">
                  <a:extLst>
                    <a:ext uri="{9D8B030D-6E8A-4147-A177-3AD203B41FA5}">
                      <a16:colId xmlns:a16="http://schemas.microsoft.com/office/drawing/2014/main" val="2108595049"/>
                    </a:ext>
                  </a:extLst>
                </a:gridCol>
              </a:tblGrid>
              <a:tr h="53352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Old Standard" panose="020B0604020202020204" charset="0"/>
                          <a:ea typeface="Old Standard" panose="020B0604020202020204" charset="0"/>
                          <a:cs typeface="Old Standard" panose="020B0604020202020204" charset="0"/>
                          <a:sym typeface="Old Standard"/>
                        </a:rPr>
                        <a:t>FEATURE</a:t>
                      </a:r>
                      <a:endParaRPr lang="en-GB" sz="2400" dirty="0">
                        <a:solidFill>
                          <a:schemeClr val="bg1"/>
                        </a:solidFill>
                        <a:latin typeface="Old Standard" panose="020B0604020202020204" charset="0"/>
                        <a:ea typeface="Old Standard" panose="020B0604020202020204" charset="0"/>
                        <a:cs typeface="Old Standard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Old Standard" panose="020B0604020202020204" charset="0"/>
                          <a:ea typeface="Old Standard" panose="020B0604020202020204" charset="0"/>
                          <a:cs typeface="Old Standard" panose="020B0604020202020204" charset="0"/>
                        </a:rPr>
                        <a:t>COVER LETTER </a:t>
                      </a:r>
                      <a:endParaRPr lang="en-GB" sz="2400" dirty="0">
                        <a:solidFill>
                          <a:schemeClr val="bg1"/>
                        </a:solidFill>
                        <a:latin typeface="Old Standard" panose="020B0604020202020204" charset="0"/>
                        <a:ea typeface="Old Standard" panose="020B0604020202020204" charset="0"/>
                        <a:cs typeface="Old Standard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Old Standard" panose="020B0604020202020204" charset="0"/>
                          <a:ea typeface="Old Standard" panose="020B0604020202020204" charset="0"/>
                          <a:cs typeface="Old Standard" panose="020B0604020202020204" charset="0"/>
                        </a:rPr>
                        <a:t>MOTIVATIONAL LETTER</a:t>
                      </a:r>
                      <a:endParaRPr lang="en-GB" sz="2400" dirty="0">
                        <a:solidFill>
                          <a:schemeClr val="bg1"/>
                        </a:solidFill>
                        <a:latin typeface="Old Standard" panose="020B0604020202020204" charset="0"/>
                        <a:ea typeface="Old Standard" panose="020B0604020202020204" charset="0"/>
                        <a:cs typeface="Old Standard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239596"/>
                  </a:ext>
                </a:extLst>
              </a:tr>
              <a:tr h="920878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Old Standard" panose="020B0604020202020204" charset="0"/>
                          <a:ea typeface="Old Standard" panose="020B0604020202020204" charset="0"/>
                          <a:cs typeface="Old Standard" panose="020B0604020202020204" charset="0"/>
                          <a:sym typeface="Old Standard"/>
                        </a:rPr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2400" dirty="0">
                          <a:solidFill>
                            <a:schemeClr val="tx1"/>
                          </a:solidFill>
                          <a:latin typeface="Old Standard" panose="020B0604020202020204" charset="0"/>
                          <a:ea typeface="Old Standard" panose="020B0604020202020204" charset="0"/>
                          <a:cs typeface="Old Standard" panose="020B0604020202020204" charset="0"/>
                        </a:rPr>
                        <a:t>Job application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2400" dirty="0">
                          <a:solidFill>
                            <a:schemeClr val="tx1"/>
                          </a:solidFill>
                          <a:latin typeface="Old Standard" panose="020B0604020202020204" charset="0"/>
                          <a:ea typeface="Old Standard" panose="020B0604020202020204" charset="0"/>
                          <a:cs typeface="Old Standard" panose="020B0604020202020204" charset="0"/>
                        </a:rPr>
                        <a:t>Academic programs, internships, scholarships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86404"/>
                  </a:ext>
                </a:extLst>
              </a:tr>
              <a:tr h="533525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Old Standard" panose="020B0604020202020204" charset="0"/>
                          <a:ea typeface="Old Standard" panose="020B0604020202020204" charset="0"/>
                          <a:cs typeface="Old Standard" panose="020B0604020202020204" charset="0"/>
                          <a:sym typeface="Old Standard"/>
                        </a:rPr>
                        <a:t>Focus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>
                          <a:solidFill>
                            <a:schemeClr val="tx1"/>
                          </a:solidFill>
                          <a:latin typeface="Old Standard" panose="020B0604020202020204" charset="0"/>
                          <a:ea typeface="Old Standard" panose="020B0604020202020204" charset="0"/>
                          <a:cs typeface="Old Standard" panose="020B0604020202020204" charset="0"/>
                        </a:rPr>
                        <a:t>Skills, experience, and fit for a specific job</a:t>
                      </a:r>
                      <a:endParaRPr lang="en-GB" sz="2400" dirty="0">
                        <a:solidFill>
                          <a:schemeClr val="tx1"/>
                        </a:solidFill>
                        <a:latin typeface="Old Standard" panose="020B0604020202020204" charset="0"/>
                        <a:ea typeface="Old Standard" panose="020B0604020202020204" charset="0"/>
                        <a:cs typeface="Old Standard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2400" dirty="0">
                          <a:solidFill>
                            <a:schemeClr val="tx1"/>
                          </a:solidFill>
                          <a:latin typeface="Old Standard" panose="020B0604020202020204" charset="0"/>
                          <a:ea typeface="Old Standard" panose="020B0604020202020204" charset="0"/>
                          <a:cs typeface="Old Standard" panose="020B0604020202020204" charset="0"/>
                        </a:rPr>
                        <a:t>Personal motivation and goals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267362"/>
                  </a:ext>
                </a:extLst>
              </a:tr>
              <a:tr h="533525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Old Standard" panose="020B0604020202020204" charset="0"/>
                          <a:ea typeface="Old Standard" panose="020B0604020202020204" charset="0"/>
                          <a:cs typeface="Old Standard" panose="020B0604020202020204" charset="0"/>
                          <a:sym typeface="Old Standard"/>
                        </a:rPr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2400" dirty="0">
                          <a:solidFill>
                            <a:schemeClr val="tx1"/>
                          </a:solidFill>
                          <a:latin typeface="Old Standard" panose="020B0604020202020204" charset="0"/>
                          <a:ea typeface="Old Standard" panose="020B0604020202020204" charset="0"/>
                          <a:cs typeface="Old Standard" panose="020B0604020202020204" charset="0"/>
                        </a:rPr>
                        <a:t>Short (200-250 words)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>
                          <a:solidFill>
                            <a:schemeClr val="tx1"/>
                          </a:solidFill>
                          <a:latin typeface="Old Standard" panose="020B0604020202020204" charset="0"/>
                          <a:ea typeface="Old Standard" panose="020B0604020202020204" charset="0"/>
                          <a:cs typeface="Old Standard" panose="020B0604020202020204" charset="0"/>
                        </a:rPr>
                        <a:t>Can be longer (up to 1 page)</a:t>
                      </a:r>
                      <a:endParaRPr lang="en-GB" sz="2400" dirty="0">
                        <a:solidFill>
                          <a:schemeClr val="tx1"/>
                        </a:solidFill>
                        <a:latin typeface="Old Standard" panose="020B0604020202020204" charset="0"/>
                        <a:ea typeface="Old Standard" panose="020B0604020202020204" charset="0"/>
                        <a:cs typeface="Old Standard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62938"/>
                  </a:ext>
                </a:extLst>
              </a:tr>
              <a:tr h="533525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Old Standard" panose="020B0604020202020204" charset="0"/>
                          <a:ea typeface="Old Standard" panose="020B0604020202020204" charset="0"/>
                          <a:cs typeface="Old Standard" panose="020B0604020202020204" charset="0"/>
                          <a:sym typeface="Old Standard"/>
                        </a:rPr>
                        <a:t>Tone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2400" dirty="0">
                          <a:solidFill>
                            <a:schemeClr val="tx1"/>
                          </a:solidFill>
                          <a:latin typeface="Old Standard" panose="020B0604020202020204" charset="0"/>
                          <a:ea typeface="Old Standard" panose="020B0604020202020204" charset="0"/>
                          <a:cs typeface="Old Standard" panose="020B0604020202020204" charset="0"/>
                        </a:rPr>
                        <a:t>Professional and job-oriented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2400" dirty="0">
                          <a:solidFill>
                            <a:schemeClr val="tx1"/>
                          </a:solidFill>
                          <a:latin typeface="Old Standard" panose="020B0604020202020204" charset="0"/>
                          <a:ea typeface="Old Standard" panose="020B0604020202020204" charset="0"/>
                          <a:cs typeface="Old Standard" panose="020B0604020202020204" charset="0"/>
                        </a:rPr>
                        <a:t>Personal and passion-driven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136585"/>
                  </a:ext>
                </a:extLst>
              </a:tr>
              <a:tr h="920878">
                <a:tc>
                  <a:txBody>
                    <a:bodyPr/>
                    <a:lstStyle/>
                    <a:p>
                      <a:pPr algn="just"/>
                      <a:r>
                        <a:rPr lang="en-GB" sz="2400" dirty="0">
                          <a:solidFill>
                            <a:schemeClr val="tx1"/>
                          </a:solidFill>
                          <a:latin typeface="Old Standard" panose="020B0604020202020204" charset="0"/>
                          <a:ea typeface="Old Standard" panose="020B0604020202020204" charset="0"/>
                          <a:cs typeface="Old Standard" panose="020B0604020202020204" charset="0"/>
                        </a:rPr>
                        <a:t>Example Usage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>
                          <a:solidFill>
                            <a:schemeClr val="tx1"/>
                          </a:solidFill>
                          <a:latin typeface="Old Standard" panose="020B0604020202020204" charset="0"/>
                          <a:ea typeface="Old Standard" panose="020B0604020202020204" charset="0"/>
                          <a:cs typeface="Old Standard" panose="020B0604020202020204" charset="0"/>
                        </a:rPr>
                        <a:t>Applying for a software developer job</a:t>
                      </a:r>
                      <a:endParaRPr lang="en-GB" sz="2400" dirty="0">
                        <a:solidFill>
                          <a:schemeClr val="tx1"/>
                        </a:solidFill>
                        <a:latin typeface="Old Standard" panose="020B0604020202020204" charset="0"/>
                        <a:ea typeface="Old Standard" panose="020B0604020202020204" charset="0"/>
                        <a:cs typeface="Old Standard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>
                          <a:solidFill>
                            <a:schemeClr val="tx1"/>
                          </a:solidFill>
                          <a:latin typeface="Old Standard" panose="020B0604020202020204" charset="0"/>
                          <a:ea typeface="Old Standard" panose="020B0604020202020204" charset="0"/>
                          <a:cs typeface="Old Standard" panose="020B0604020202020204" charset="0"/>
                        </a:rPr>
                        <a:t>Applying for a master's degree in computer science</a:t>
                      </a:r>
                      <a:endParaRPr lang="en-GB" sz="2400" dirty="0">
                        <a:solidFill>
                          <a:schemeClr val="tx1"/>
                        </a:solidFill>
                        <a:latin typeface="Old Standard" panose="020B0604020202020204" charset="0"/>
                        <a:ea typeface="Old Standard" panose="020B0604020202020204" charset="0"/>
                        <a:cs typeface="Old Standard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7048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1B517-06CE-F082-E484-743758774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3EB187D-FC61-37EE-2962-DF58E5A3E03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53" b="-6353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DC52338-4050-F825-D3E7-576F04BC44A6}"/>
              </a:ext>
            </a:extLst>
          </p:cNvPr>
          <p:cNvSpPr/>
          <p:nvPr/>
        </p:nvSpPr>
        <p:spPr>
          <a:xfrm rot="-10233247" flipH="1">
            <a:off x="-848303" y="7924164"/>
            <a:ext cx="12145959" cy="3527848"/>
          </a:xfrm>
          <a:custGeom>
            <a:avLst/>
            <a:gdLst/>
            <a:ahLst/>
            <a:cxnLst/>
            <a:rect l="l" t="t" r="r" b="b"/>
            <a:pathLst>
              <a:path w="12145959" h="3527848">
                <a:moveTo>
                  <a:pt x="12145958" y="0"/>
                </a:moveTo>
                <a:lnTo>
                  <a:pt x="0" y="0"/>
                </a:lnTo>
                <a:lnTo>
                  <a:pt x="0" y="3527848"/>
                </a:lnTo>
                <a:lnTo>
                  <a:pt x="12145958" y="3527848"/>
                </a:lnTo>
                <a:lnTo>
                  <a:pt x="12145958" y="0"/>
                </a:lnTo>
                <a:close/>
              </a:path>
            </a:pathLst>
          </a:custGeom>
          <a:blipFill>
            <a:blip r:embed="rId3"/>
            <a:stretch>
              <a:fillRect t="-9667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1EEDDFC-B55A-728D-9F5B-C38670A769C7}"/>
              </a:ext>
            </a:extLst>
          </p:cNvPr>
          <p:cNvSpPr/>
          <p:nvPr/>
        </p:nvSpPr>
        <p:spPr>
          <a:xfrm rot="-10233247" flipH="1">
            <a:off x="7206974" y="7859339"/>
            <a:ext cx="12145959" cy="3527848"/>
          </a:xfrm>
          <a:custGeom>
            <a:avLst/>
            <a:gdLst/>
            <a:ahLst/>
            <a:cxnLst/>
            <a:rect l="l" t="t" r="r" b="b"/>
            <a:pathLst>
              <a:path w="12145959" h="3527848">
                <a:moveTo>
                  <a:pt x="12145958" y="0"/>
                </a:moveTo>
                <a:lnTo>
                  <a:pt x="0" y="0"/>
                </a:lnTo>
                <a:lnTo>
                  <a:pt x="0" y="3527849"/>
                </a:lnTo>
                <a:lnTo>
                  <a:pt x="12145958" y="3527849"/>
                </a:lnTo>
                <a:lnTo>
                  <a:pt x="12145958" y="0"/>
                </a:lnTo>
                <a:close/>
              </a:path>
            </a:pathLst>
          </a:custGeom>
          <a:blipFill>
            <a:blip r:embed="rId3"/>
            <a:stretch>
              <a:fillRect t="-96674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E6842ACC-DD68-59BB-0F74-A9D5442A734A}"/>
              </a:ext>
            </a:extLst>
          </p:cNvPr>
          <p:cNvGrpSpPr/>
          <p:nvPr/>
        </p:nvGrpSpPr>
        <p:grpSpPr>
          <a:xfrm>
            <a:off x="1143000" y="800101"/>
            <a:ext cx="16078200" cy="7391400"/>
            <a:chOff x="0" y="0"/>
            <a:chExt cx="7056606" cy="3135027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E2C98F7-F611-6B08-E404-CB38F56CF6A5}"/>
                </a:ext>
              </a:extLst>
            </p:cNvPr>
            <p:cNvSpPr/>
            <p:nvPr/>
          </p:nvSpPr>
          <p:spPr>
            <a:xfrm>
              <a:off x="0" y="0"/>
              <a:ext cx="7056606" cy="3135027"/>
            </a:xfrm>
            <a:custGeom>
              <a:avLst/>
              <a:gdLst/>
              <a:ahLst/>
              <a:cxnLst/>
              <a:rect l="l" t="t" r="r" b="b"/>
              <a:pathLst>
                <a:path w="7056606" h="3135027">
                  <a:moveTo>
                    <a:pt x="6133" y="0"/>
                  </a:moveTo>
                  <a:lnTo>
                    <a:pt x="7050474" y="0"/>
                  </a:lnTo>
                  <a:cubicBezTo>
                    <a:pt x="7053861" y="0"/>
                    <a:pt x="7056606" y="2746"/>
                    <a:pt x="7056606" y="6133"/>
                  </a:cubicBezTo>
                  <a:lnTo>
                    <a:pt x="7056606" y="3128895"/>
                  </a:lnTo>
                  <a:cubicBezTo>
                    <a:pt x="7056606" y="3130521"/>
                    <a:pt x="7055960" y="3132081"/>
                    <a:pt x="7054810" y="3133231"/>
                  </a:cubicBezTo>
                  <a:cubicBezTo>
                    <a:pt x="7053660" y="3134381"/>
                    <a:pt x="7052101" y="3135027"/>
                    <a:pt x="7050474" y="3135027"/>
                  </a:cubicBezTo>
                  <a:lnTo>
                    <a:pt x="6133" y="3135027"/>
                  </a:lnTo>
                  <a:cubicBezTo>
                    <a:pt x="4506" y="3135027"/>
                    <a:pt x="2946" y="3134381"/>
                    <a:pt x="1796" y="3133231"/>
                  </a:cubicBezTo>
                  <a:cubicBezTo>
                    <a:pt x="646" y="3132081"/>
                    <a:pt x="0" y="3130521"/>
                    <a:pt x="0" y="3128895"/>
                  </a:cubicBezTo>
                  <a:lnTo>
                    <a:pt x="0" y="6133"/>
                  </a:lnTo>
                  <a:cubicBezTo>
                    <a:pt x="0" y="4506"/>
                    <a:pt x="646" y="2946"/>
                    <a:pt x="1796" y="1796"/>
                  </a:cubicBezTo>
                  <a:cubicBezTo>
                    <a:pt x="2946" y="646"/>
                    <a:pt x="4506" y="0"/>
                    <a:pt x="6133" y="0"/>
                  </a:cubicBezTo>
                  <a:close/>
                </a:path>
              </a:pathLst>
            </a:custGeom>
            <a:solidFill>
              <a:srgbClr val="F5EDD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A209409-CB4F-132B-2C80-443A0147F1DB}"/>
                </a:ext>
              </a:extLst>
            </p:cNvPr>
            <p:cNvSpPr txBox="1"/>
            <p:nvPr/>
          </p:nvSpPr>
          <p:spPr>
            <a:xfrm>
              <a:off x="0" y="-76200"/>
              <a:ext cx="7056606" cy="32112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68F2DF44-A0E2-82A3-CEEB-BF822F7BAEC8}"/>
              </a:ext>
            </a:extLst>
          </p:cNvPr>
          <p:cNvGrpSpPr/>
          <p:nvPr/>
        </p:nvGrpSpPr>
        <p:grpSpPr>
          <a:xfrm>
            <a:off x="4218697" y="192962"/>
            <a:ext cx="9445522" cy="2210896"/>
            <a:chOff x="0" y="0"/>
            <a:chExt cx="12594030" cy="2947862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2C383C2-E0DF-14B8-2133-458D4CDAA9C6}"/>
                </a:ext>
              </a:extLst>
            </p:cNvPr>
            <p:cNvSpPr/>
            <p:nvPr/>
          </p:nvSpPr>
          <p:spPr>
            <a:xfrm>
              <a:off x="0" y="0"/>
              <a:ext cx="4660539" cy="2947862"/>
            </a:xfrm>
            <a:custGeom>
              <a:avLst/>
              <a:gdLst/>
              <a:ahLst/>
              <a:cxnLst/>
              <a:rect l="l" t="t" r="r" b="b"/>
              <a:pathLst>
                <a:path w="4660539" h="2947862">
                  <a:moveTo>
                    <a:pt x="0" y="0"/>
                  </a:moveTo>
                  <a:lnTo>
                    <a:pt x="4660539" y="0"/>
                  </a:lnTo>
                  <a:lnTo>
                    <a:pt x="4660539" y="2947862"/>
                  </a:lnTo>
                  <a:lnTo>
                    <a:pt x="0" y="29478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6348" r="-6348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CCB9E12-D279-C8EA-6ACB-187530F8F7A9}"/>
                </a:ext>
              </a:extLst>
            </p:cNvPr>
            <p:cNvSpPr/>
            <p:nvPr/>
          </p:nvSpPr>
          <p:spPr>
            <a:xfrm>
              <a:off x="4177099" y="0"/>
              <a:ext cx="4660539" cy="2947862"/>
            </a:xfrm>
            <a:custGeom>
              <a:avLst/>
              <a:gdLst/>
              <a:ahLst/>
              <a:cxnLst/>
              <a:rect l="l" t="t" r="r" b="b"/>
              <a:pathLst>
                <a:path w="4660539" h="2947862">
                  <a:moveTo>
                    <a:pt x="0" y="0"/>
                  </a:moveTo>
                  <a:lnTo>
                    <a:pt x="4660538" y="0"/>
                  </a:lnTo>
                  <a:lnTo>
                    <a:pt x="4660538" y="2947862"/>
                  </a:lnTo>
                  <a:lnTo>
                    <a:pt x="0" y="29478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6348" r="-6348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B8E0973F-23AF-6FA6-1F15-88688CB43013}"/>
                </a:ext>
              </a:extLst>
            </p:cNvPr>
            <p:cNvSpPr/>
            <p:nvPr/>
          </p:nvSpPr>
          <p:spPr>
            <a:xfrm flipH="1">
              <a:off x="7933491" y="0"/>
              <a:ext cx="4660539" cy="2947862"/>
            </a:xfrm>
            <a:custGeom>
              <a:avLst/>
              <a:gdLst/>
              <a:ahLst/>
              <a:cxnLst/>
              <a:rect l="l" t="t" r="r" b="b"/>
              <a:pathLst>
                <a:path w="4660539" h="2947862">
                  <a:moveTo>
                    <a:pt x="4660539" y="0"/>
                  </a:moveTo>
                  <a:lnTo>
                    <a:pt x="0" y="0"/>
                  </a:lnTo>
                  <a:lnTo>
                    <a:pt x="0" y="2947862"/>
                  </a:lnTo>
                  <a:lnTo>
                    <a:pt x="4660539" y="2947862"/>
                  </a:lnTo>
                  <a:lnTo>
                    <a:pt x="4660539" y="0"/>
                  </a:lnTo>
                  <a:close/>
                </a:path>
              </a:pathLst>
            </a:custGeom>
            <a:blipFill>
              <a:blip r:embed="rId6"/>
              <a:stretch>
                <a:fillRect l="-6348" r="-6348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B27A81CB-3C91-2BD2-DDD5-6F75DD4F1C41}"/>
              </a:ext>
            </a:extLst>
          </p:cNvPr>
          <p:cNvSpPr/>
          <p:nvPr/>
        </p:nvSpPr>
        <p:spPr>
          <a:xfrm rot="-10233247" flipH="1">
            <a:off x="7794218" y="9534159"/>
            <a:ext cx="12145959" cy="3527848"/>
          </a:xfrm>
          <a:custGeom>
            <a:avLst/>
            <a:gdLst/>
            <a:ahLst/>
            <a:cxnLst/>
            <a:rect l="l" t="t" r="r" b="b"/>
            <a:pathLst>
              <a:path w="12145959" h="3527848">
                <a:moveTo>
                  <a:pt x="12145959" y="0"/>
                </a:moveTo>
                <a:lnTo>
                  <a:pt x="0" y="0"/>
                </a:lnTo>
                <a:lnTo>
                  <a:pt x="0" y="3527848"/>
                </a:lnTo>
                <a:lnTo>
                  <a:pt x="12145959" y="3527848"/>
                </a:lnTo>
                <a:lnTo>
                  <a:pt x="12145959" y="0"/>
                </a:lnTo>
                <a:close/>
              </a:path>
            </a:pathLst>
          </a:custGeom>
          <a:blipFill>
            <a:blip r:embed="rId3"/>
            <a:stretch>
              <a:fillRect t="-9667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308EE7D2-CAD8-91B1-F51B-C1D642E90AFE}"/>
              </a:ext>
            </a:extLst>
          </p:cNvPr>
          <p:cNvSpPr txBox="1"/>
          <p:nvPr/>
        </p:nvSpPr>
        <p:spPr>
          <a:xfrm>
            <a:off x="4286872" y="306605"/>
            <a:ext cx="9352714" cy="208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239" dirty="0">
                <a:solidFill>
                  <a:srgbClr val="44312B"/>
                </a:solidFill>
                <a:latin typeface="Loubag Ultra-Bold"/>
                <a:ea typeface="Loubag Ultra-Bold"/>
                <a:cs typeface="Loubag Ultra-Bold"/>
                <a:sym typeface="Loubag Ultra-Bold"/>
              </a:rPr>
              <a:t>COVER LETTER VS. MOTIVATION LETTER – WHAT’S THE DIFFERENCE?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9CAC97-B4EB-B76F-132D-201185815E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00" y="2556351"/>
            <a:ext cx="5195957" cy="69873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23979B-95F3-F2C7-BA8C-556EA460FC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10645" y="2556351"/>
            <a:ext cx="5491565" cy="698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63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481</Words>
  <Application>Microsoft Office PowerPoint</Application>
  <PresentationFormat>Custom</PresentationFormat>
  <Paragraphs>66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Loubag Ultra-Bold</vt:lpstr>
      <vt:lpstr>Arial</vt:lpstr>
      <vt:lpstr>Loubag Medium</vt:lpstr>
      <vt:lpstr>Old Standard Bold</vt:lpstr>
      <vt:lpstr>Calibri</vt:lpstr>
      <vt:lpstr>Old Standard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Cream Scrapbook Reading Through Time Presentation</dc:title>
  <cp:lastModifiedBy>afreen nk</cp:lastModifiedBy>
  <cp:revision>4</cp:revision>
  <dcterms:created xsi:type="dcterms:W3CDTF">2006-08-16T00:00:00Z</dcterms:created>
  <dcterms:modified xsi:type="dcterms:W3CDTF">2025-03-10T16:09:24Z</dcterms:modified>
  <dc:identifier>DAGhVuFvbn4</dc:identifier>
</cp:coreProperties>
</file>